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3" r:id="rId8"/>
    <p:sldId id="264" r:id="rId9"/>
    <p:sldId id="267" r:id="rId10"/>
    <p:sldId id="261" r:id="rId11"/>
    <p:sldId id="265" r:id="rId12"/>
    <p:sldId id="268" r:id="rId13"/>
    <p:sldId id="269" r:id="rId14"/>
    <p:sldId id="270" r:id="rId15"/>
    <p:sldId id="272" r:id="rId16"/>
    <p:sldId id="271" r:id="rId17"/>
    <p:sldId id="274" r:id="rId18"/>
    <p:sldId id="27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96" d="100"/>
          <a:sy n="96" d="100"/>
        </p:scale>
        <p:origin x="96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cbla\OneDrive\Documents\TPC\TrustNot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Annual Service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92D050"/>
            </a:solidFill>
            <a:ln>
              <a:noFill/>
            </a:ln>
            <a:effectLst/>
          </c:spPr>
          <c:invertIfNegative val="0"/>
          <c:cat>
            <c:strRef>
              <c:f>Sheet2!$O$2:$O$3</c:f>
              <c:strCache>
                <c:ptCount val="2"/>
                <c:pt idx="0">
                  <c:v>Mortgage</c:v>
                </c:pt>
                <c:pt idx="1">
                  <c:v>Trust Note</c:v>
                </c:pt>
              </c:strCache>
            </c:strRef>
          </c:cat>
          <c:val>
            <c:numRef>
              <c:f>Sheet2!$P$2:$P$3</c:f>
              <c:numCache>
                <c:formatCode>General</c:formatCode>
                <c:ptCount val="2"/>
                <c:pt idx="0">
                  <c:v>19152.70471141829</c:v>
                </c:pt>
                <c:pt idx="1">
                  <c:v>7762.0089264652315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B6-471A-A910-86DAB8C46F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75794272"/>
        <c:axId val="775794600"/>
      </c:barChart>
      <c:catAx>
        <c:axId val="775794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5794600"/>
        <c:crosses val="autoZero"/>
        <c:auto val="1"/>
        <c:lblAlgn val="ctr"/>
        <c:lblOffset val="100"/>
        <c:noMultiLvlLbl val="0"/>
      </c:catAx>
      <c:valAx>
        <c:axId val="775794600"/>
        <c:scaling>
          <c:orientation val="minMax"/>
          <c:max val="2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57942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D8BE0-ADE5-99C1-A764-E65513260A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BB99BB-9067-03F7-077D-F261C3AE70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BD3D11-58DB-BC23-9F20-0223DFACD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EE6EB-AE59-474A-8429-AB871D1D3B90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F17AF5-50DE-B7F2-F19F-D59577F6F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90D6F2-9E5E-26C7-8E1E-EA1212B89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991B3-438D-4150-A481-2B1265BF2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977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DD38A-F88D-EDFC-7FA4-16B729A8E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344A15-6B9C-4DDA-D743-103585D4B6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B5B8AB-4FC8-5AF4-7D2C-5CF5F6FEE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EE6EB-AE59-474A-8429-AB871D1D3B90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0616AB-C260-15A5-9E7F-9535607AF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3CA0D1-C0BA-2CB3-28F8-333D7F286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991B3-438D-4150-A481-2B1265BF2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176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3FFEB-A433-DCC5-855C-AB55DDEA9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5DCF89-CFD6-8205-C3FE-EAE3D4939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A3FB1C-39BE-3BF8-8FA7-D9DD5EEF4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EE6EB-AE59-474A-8429-AB871D1D3B90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ECC3F5-97DD-EE52-CA0E-119336EDA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16725D-3916-EB9C-DE87-AD27AC67F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991B3-438D-4150-A481-2B1265BF2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250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7F064-BEB0-2E70-1AA5-3F9146097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97FBF9-0909-F757-AECA-FA48A6B87D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F784F4-1484-6CDB-EA76-10E3383348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C9E36A-CA34-BAFA-1D89-8623A2F2F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EE6EB-AE59-474A-8429-AB871D1D3B90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9F4DA8-2D5B-E4ED-9DD5-7496B7C58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85AD2D-8A31-5CB9-6751-3C8655DA6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991B3-438D-4150-A481-2B1265BF2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968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31089-9C9B-07F0-E639-6BE200A07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AD7429-BA9D-6EAB-9A89-40B689F478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2A4AD3-6220-3CE7-BDE4-27F1C6388B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822568-1A9D-F5C8-D847-7E883E56DC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30AF2F-E170-D621-A6FF-6222B85462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B4CDE1-2ABB-FC3F-DDCD-AABAB1BC0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EE6EB-AE59-474A-8429-AB871D1D3B90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F6B412-1667-781F-ED4C-7DB3965C8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755FF5-EC81-DDB0-A014-8D6978B62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991B3-438D-4150-A481-2B1265BF2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58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282DD-D0D3-3C96-C36D-AF7DA52D1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EE5CB1-A99A-78DB-4CD1-98E4B4C8E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EE6EB-AE59-474A-8429-AB871D1D3B90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5721E9-7608-4A52-6061-C7F55FFA3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2934E6-3948-5900-8864-223E352E9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991B3-438D-4150-A481-2B1265BF2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473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70F6BE-3C7F-1055-D5E6-7581A5348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EE6EB-AE59-474A-8429-AB871D1D3B90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02BDFE-6571-2AD3-88C7-F483BD43C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03E145-47FA-ADF5-9007-2811BE84E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991B3-438D-4150-A481-2B1265BF2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483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36251-C6FA-3C10-69F0-48C3D1A89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A2E615-1666-CA17-200E-ADC4930871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788F10-540E-B8D6-208B-EE54AD31E6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D2C084-067A-7B1F-E171-55E9A029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EE6EB-AE59-474A-8429-AB871D1D3B90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7BCC67-F3F7-FF26-26CC-ED304076A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A928D4-7EF7-F88C-0636-B0FDAD0AA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991B3-438D-4150-A481-2B1265BF2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187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03140-764E-5C0D-2A4E-83B331EBA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B57316-F932-BD3C-DEC9-3E52DF99B2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06244F-2977-4D12-06E2-98110DD64C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CCE8E7-5606-3202-1107-42521949C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EE6EB-AE59-474A-8429-AB871D1D3B90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2AFF1B-D3C1-38FE-B5BD-512960FA4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13607A-F529-EA97-61D3-658EB56B4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991B3-438D-4150-A481-2B1265BF2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337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1C3B4-5B3E-55FC-71D0-5C4597A17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260C2A-45CC-9554-FC54-9A1C803DC8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7AD74D-16DE-7AEB-0811-33F6E042D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EE6EB-AE59-474A-8429-AB871D1D3B90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60EEDA-1588-A446-D5A6-93F5CD71A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CED3B-BC0C-DE01-4C8F-8E2C95F5B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991B3-438D-4150-A481-2B1265BF2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631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325A82-E303-AE05-FE56-36EF478300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BC6575-975A-8048-D669-8A71CA4A05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A39F81-43B4-9C51-7583-5AE319C2C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EE6EB-AE59-474A-8429-AB871D1D3B90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0E5824-AFB8-82C2-F8A2-FDCA85FC9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91D998-0DE9-89C4-53B6-E9CFE8778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991B3-438D-4150-A481-2B1265BF2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748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E92DFB-26E5-F5F8-E16B-ED1D3AD13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B1821A-923C-4993-C0CB-A6EA1C63A6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0F0189-BE6E-C39A-99C6-7A468AE3C0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EE6EB-AE59-474A-8429-AB871D1D3B90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4AAD6-C270-C74B-6FE0-112E4B988F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F778E8-A644-EDDA-16F2-992EA4C890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7991B3-438D-4150-A481-2B1265BF2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965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archive.org/web/20150524205604/http:/globe-union-court.org/info_law_land/info_land_contents.htm" TargetMode="External"/><Relationship Id="rId2" Type="http://schemas.openxmlformats.org/officeDocument/2006/relationships/hyperlink" Target="https://www.spreaker.com/user/8955881/5-17-22-tpc-presents-the-solutions-show?tab=message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5554B-F23A-524D-D058-E83ECC9322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03655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Restructuring Housing Markets</a:t>
            </a:r>
            <a:br>
              <a:rPr lang="en-US" dirty="0"/>
            </a:br>
            <a:r>
              <a:rPr lang="en-US" dirty="0"/>
              <a:t>to the “Promised” Land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Feedom</a:t>
            </a:r>
            <a:r>
              <a:rPr lang="en-US" dirty="0"/>
              <a:t> to Freedom)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A590C5-50E2-F2AE-09BA-0C329A8A1E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Timestamp 126:40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84079C-79F5-A43A-EA2A-7586F3D8FF92}"/>
              </a:ext>
            </a:extLst>
          </p:cNvPr>
          <p:cNvSpPr txBox="1"/>
          <p:nvPr/>
        </p:nvSpPr>
        <p:spPr>
          <a:xfrm>
            <a:off x="3439048" y="4060587"/>
            <a:ext cx="60943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▶ 5/17/22 TPC Presents The Solutions show | </a:t>
            </a:r>
            <a:r>
              <a:rPr lang="en-US" dirty="0" err="1">
                <a:hlinkClick r:id="rId2"/>
              </a:rPr>
              <a:t>Spreaker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021225-D2E1-BB03-9318-14BBEAFE8B41}"/>
              </a:ext>
            </a:extLst>
          </p:cNvPr>
          <p:cNvSpPr txBox="1"/>
          <p:nvPr/>
        </p:nvSpPr>
        <p:spPr>
          <a:xfrm>
            <a:off x="3605419" y="5257800"/>
            <a:ext cx="60976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Land (Claim and Title) Law | Contents (archive.org)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253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821157E-FC68-C96A-188B-420008A0F13C}"/>
              </a:ext>
            </a:extLst>
          </p:cNvPr>
          <p:cNvSpPr/>
          <p:nvPr/>
        </p:nvSpPr>
        <p:spPr>
          <a:xfrm>
            <a:off x="905164" y="3429000"/>
            <a:ext cx="10448636" cy="119269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BF8E1E-3CDF-B112-1E6B-E3167836E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Fundamental Natural Rights Served by Home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255207-C8F6-401E-5796-6C4E21C0FB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err="1"/>
              <a:t>Ius</a:t>
            </a:r>
            <a:r>
              <a:rPr lang="en-US" dirty="0"/>
              <a:t> </a:t>
            </a:r>
            <a:r>
              <a:rPr lang="en-US" dirty="0" err="1"/>
              <a:t>Naturale</a:t>
            </a:r>
            <a:r>
              <a:rPr lang="en-US" dirty="0"/>
              <a:t> </a:t>
            </a:r>
            <a:r>
              <a:rPr lang="en-US" dirty="0" err="1"/>
              <a:t>Vitam</a:t>
            </a:r>
            <a:r>
              <a:rPr lang="en-US" dirty="0"/>
              <a:t> = to Life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Ius</a:t>
            </a:r>
            <a:r>
              <a:rPr lang="en-US" dirty="0"/>
              <a:t> </a:t>
            </a:r>
            <a:r>
              <a:rPr lang="en-US" dirty="0" err="1"/>
              <a:t>Naturale</a:t>
            </a:r>
            <a:r>
              <a:rPr lang="en-US" dirty="0"/>
              <a:t> </a:t>
            </a:r>
            <a:r>
              <a:rPr lang="en-US" dirty="0" err="1"/>
              <a:t>Vivus</a:t>
            </a:r>
            <a:r>
              <a:rPr lang="en-US" dirty="0"/>
              <a:t> = to possession and ownership of one's own body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Ius</a:t>
            </a:r>
            <a:r>
              <a:rPr lang="en-US" dirty="0"/>
              <a:t> </a:t>
            </a:r>
            <a:r>
              <a:rPr lang="en-US" dirty="0" err="1"/>
              <a:t>Naturale</a:t>
            </a:r>
            <a:r>
              <a:rPr lang="en-US" dirty="0"/>
              <a:t> </a:t>
            </a:r>
            <a:r>
              <a:rPr lang="en-US" dirty="0" err="1"/>
              <a:t>Proprius</a:t>
            </a:r>
            <a:r>
              <a:rPr lang="en-US" dirty="0"/>
              <a:t> = to one’s own character, identity and name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Ius</a:t>
            </a:r>
            <a:r>
              <a:rPr lang="en-US" dirty="0"/>
              <a:t> </a:t>
            </a:r>
            <a:r>
              <a:rPr lang="en-US" dirty="0" err="1"/>
              <a:t>Naturale</a:t>
            </a:r>
            <a:r>
              <a:rPr lang="en-US" dirty="0"/>
              <a:t> </a:t>
            </a:r>
            <a:r>
              <a:rPr lang="en-US" dirty="0" err="1"/>
              <a:t>Nutrimens</a:t>
            </a:r>
            <a:r>
              <a:rPr lang="en-US" dirty="0"/>
              <a:t> = to food and sustenance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Ius</a:t>
            </a:r>
            <a:r>
              <a:rPr lang="en-US" dirty="0"/>
              <a:t> </a:t>
            </a:r>
            <a:r>
              <a:rPr lang="en-US" dirty="0" err="1"/>
              <a:t>Naturale</a:t>
            </a:r>
            <a:r>
              <a:rPr lang="en-US" dirty="0"/>
              <a:t> Tectum = to shelter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Ius</a:t>
            </a:r>
            <a:r>
              <a:rPr lang="en-US" dirty="0"/>
              <a:t> </a:t>
            </a:r>
            <a:r>
              <a:rPr lang="en-US" dirty="0" err="1"/>
              <a:t>Naturale</a:t>
            </a:r>
            <a:r>
              <a:rPr lang="en-US" dirty="0"/>
              <a:t> </a:t>
            </a:r>
            <a:r>
              <a:rPr lang="en-US" dirty="0" err="1"/>
              <a:t>Salutis</a:t>
            </a:r>
            <a:r>
              <a:rPr lang="en-US" dirty="0"/>
              <a:t> = to safety and well being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Ius</a:t>
            </a:r>
            <a:r>
              <a:rPr lang="en-US" dirty="0"/>
              <a:t> </a:t>
            </a:r>
            <a:r>
              <a:rPr lang="en-US" dirty="0" err="1"/>
              <a:t>Naturale</a:t>
            </a:r>
            <a:r>
              <a:rPr lang="en-US" dirty="0"/>
              <a:t> </a:t>
            </a:r>
            <a:r>
              <a:rPr lang="en-US" dirty="0" err="1"/>
              <a:t>Connubi</a:t>
            </a:r>
            <a:r>
              <a:rPr lang="en-US" dirty="0"/>
              <a:t> = to union (matrimony, family, and community)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Ius</a:t>
            </a:r>
            <a:r>
              <a:rPr lang="en-US" dirty="0"/>
              <a:t> </a:t>
            </a:r>
            <a:r>
              <a:rPr lang="en-US" dirty="0" err="1"/>
              <a:t>Naturale</a:t>
            </a:r>
            <a:r>
              <a:rPr lang="en-US" dirty="0"/>
              <a:t> Usus = of use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Ius</a:t>
            </a:r>
            <a:r>
              <a:rPr lang="en-US" dirty="0"/>
              <a:t> </a:t>
            </a:r>
            <a:r>
              <a:rPr lang="en-US" dirty="0" err="1"/>
              <a:t>Naturale</a:t>
            </a:r>
            <a:r>
              <a:rPr lang="en-US" dirty="0"/>
              <a:t> </a:t>
            </a:r>
            <a:r>
              <a:rPr lang="en-US" dirty="0" err="1"/>
              <a:t>Usurae</a:t>
            </a:r>
            <a:r>
              <a:rPr lang="en-US" dirty="0"/>
              <a:t> = to fruits (enjoyment) of use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Ius</a:t>
            </a:r>
            <a:r>
              <a:rPr lang="en-US" dirty="0"/>
              <a:t> </a:t>
            </a:r>
            <a:r>
              <a:rPr lang="en-US" dirty="0" err="1"/>
              <a:t>Naturale</a:t>
            </a:r>
            <a:r>
              <a:rPr lang="en-US" dirty="0"/>
              <a:t> </a:t>
            </a:r>
            <a:r>
              <a:rPr lang="en-US" dirty="0" err="1"/>
              <a:t>Fructibus</a:t>
            </a:r>
            <a:r>
              <a:rPr lang="en-US" dirty="0"/>
              <a:t> = to fruits, energy, results of one’s own work</a:t>
            </a:r>
          </a:p>
        </p:txBody>
      </p:sp>
    </p:spTree>
    <p:extLst>
      <p:ext uri="{BB962C8B-B14F-4D97-AF65-F5344CB8AC3E}">
        <p14:creationId xmlns:p14="http://schemas.microsoft.com/office/powerpoint/2010/main" val="1687689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61506157-CEDB-ED14-B7BA-8328322413D3}"/>
              </a:ext>
            </a:extLst>
          </p:cNvPr>
          <p:cNvGrpSpPr/>
          <p:nvPr/>
        </p:nvGrpSpPr>
        <p:grpSpPr>
          <a:xfrm>
            <a:off x="4256676" y="1479582"/>
            <a:ext cx="3657600" cy="3163824"/>
            <a:chOff x="4256676" y="1479582"/>
            <a:chExt cx="3657600" cy="3163824"/>
          </a:xfrm>
        </p:grpSpPr>
        <p:sp>
          <p:nvSpPr>
            <p:cNvPr id="9" name="Isosceles Triangle 8">
              <a:extLst>
                <a:ext uri="{FF2B5EF4-FFF2-40B4-BE49-F238E27FC236}">
                  <a16:creationId xmlns:a16="http://schemas.microsoft.com/office/drawing/2014/main" id="{2616BBBC-0C5D-5ABB-4110-BF0A2DFF5D73}"/>
                </a:ext>
              </a:extLst>
            </p:cNvPr>
            <p:cNvSpPr/>
            <p:nvPr/>
          </p:nvSpPr>
          <p:spPr>
            <a:xfrm>
              <a:off x="4256676" y="1479582"/>
              <a:ext cx="3657600" cy="316382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381000" h="381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BFED8C3-97E0-F744-154B-08CFF6E539C8}"/>
                </a:ext>
              </a:extLst>
            </p:cNvPr>
            <p:cNvSpPr/>
            <p:nvPr/>
          </p:nvSpPr>
          <p:spPr>
            <a:xfrm>
              <a:off x="5371018" y="2879698"/>
              <a:ext cx="1358154" cy="4912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i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Trust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352DA03-0656-96A9-6802-13A30F22C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Transaction</a:t>
            </a:r>
          </a:p>
        </p:txBody>
      </p:sp>
      <p:pic>
        <p:nvPicPr>
          <p:cNvPr id="1026" name="Picture 2" descr="Planet Earth with some clouds. America's view. Planet earth with some clouds. America's view. planet earth stock pictures, royalty-free photos &amp; images">
            <a:extLst>
              <a:ext uri="{FF2B5EF4-FFF2-40B4-BE49-F238E27FC236}">
                <a16:creationId xmlns:a16="http://schemas.microsoft.com/office/drawing/2014/main" id="{DBAE6A2B-34D6-87CA-D881-EF3D654DEDC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974" y="1826007"/>
            <a:ext cx="3009978" cy="3009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ottage Stock Illustrations – 105,853 Cottage Stock Illustrations, Vectors  &amp; Clipart - Dreamstime">
            <a:extLst>
              <a:ext uri="{FF2B5EF4-FFF2-40B4-BE49-F238E27FC236}">
                <a16:creationId xmlns:a16="http://schemas.microsoft.com/office/drawing/2014/main" id="{0261281B-E017-AE3A-247C-3E90C4CC30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9567" y="1918521"/>
            <a:ext cx="2878713" cy="2716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B68913D6-B504-1366-38FF-51D311AD51BD}"/>
              </a:ext>
            </a:extLst>
          </p:cNvPr>
          <p:cNvSpPr/>
          <p:nvPr/>
        </p:nvSpPr>
        <p:spPr>
          <a:xfrm>
            <a:off x="3642433" y="1690688"/>
            <a:ext cx="4907133" cy="1640308"/>
          </a:xfrm>
          <a:prstGeom prst="rightArrow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Grants Title to Land – “Legal Permit”</a:t>
            </a:r>
          </a:p>
          <a:p>
            <a:pPr algn="ctr"/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permit – “allow to be done”</a:t>
            </a:r>
          </a:p>
        </p:txBody>
      </p:sp>
      <p:sp>
        <p:nvSpPr>
          <p:cNvPr id="5" name="Arrow: Left 4">
            <a:extLst>
              <a:ext uri="{FF2B5EF4-FFF2-40B4-BE49-F238E27FC236}">
                <a16:creationId xmlns:a16="http://schemas.microsoft.com/office/drawing/2014/main" id="{AB61B1D7-3EA1-47C6-5C29-DBD5BE8DE0E4}"/>
              </a:ext>
            </a:extLst>
          </p:cNvPr>
          <p:cNvSpPr/>
          <p:nvPr/>
        </p:nvSpPr>
        <p:spPr>
          <a:xfrm>
            <a:off x="3594931" y="2994921"/>
            <a:ext cx="4910328" cy="1640308"/>
          </a:xfrm>
          <a:prstGeom prst="leftArrow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w="254000" h="254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Provide Improvements – “Profitable Use”</a:t>
            </a:r>
          </a:p>
          <a:p>
            <a:pPr algn="ctr"/>
            <a:r>
              <a:rPr lang="en-US" sz="2000" dirty="0"/>
              <a:t>profit – “benefit”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6DB2D2-9419-002C-0ECD-310938880C8D}"/>
              </a:ext>
            </a:extLst>
          </p:cNvPr>
          <p:cNvSpPr/>
          <p:nvPr/>
        </p:nvSpPr>
        <p:spPr>
          <a:xfrm>
            <a:off x="8294352" y="4340840"/>
            <a:ext cx="3531141" cy="7784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2453BB-21F2-A882-D227-73873818F1ED}"/>
              </a:ext>
            </a:extLst>
          </p:cNvPr>
          <p:cNvSpPr txBox="1"/>
          <p:nvPr/>
        </p:nvSpPr>
        <p:spPr>
          <a:xfrm>
            <a:off x="1857255" y="4835985"/>
            <a:ext cx="85117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Everything Belongs to The Earth</a:t>
            </a:r>
          </a:p>
          <a:p>
            <a:pPr algn="ctr"/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are Granted the Right-of-Use (Ownership) and</a:t>
            </a:r>
          </a:p>
          <a:p>
            <a:pPr algn="ctr"/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Responsibility to Improve The Earth As Guardians</a:t>
            </a:r>
          </a:p>
        </p:txBody>
      </p:sp>
    </p:spTree>
    <p:extLst>
      <p:ext uri="{BB962C8B-B14F-4D97-AF65-F5344CB8AC3E}">
        <p14:creationId xmlns:p14="http://schemas.microsoft.com/office/powerpoint/2010/main" val="8588224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50EA9-3579-2B25-101D-CE679B6B1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Profits?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5DFD4D-C3FB-2646-801B-92B560471D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Provides Growth</a:t>
            </a:r>
          </a:p>
          <a:p>
            <a:pPr marL="0" indent="0" algn="ctr">
              <a:buNone/>
            </a:pPr>
            <a:endParaRPr lang="en-US" sz="3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sz="3600" i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 for Whom?</a:t>
            </a:r>
          </a:p>
          <a:p>
            <a:pPr marL="0" indent="0" algn="ctr">
              <a:buNone/>
            </a:pPr>
            <a:endParaRPr lang="en-US" sz="3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sz="36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Balance Needs of Individual and Collective</a:t>
            </a:r>
          </a:p>
          <a:p>
            <a:pPr marL="0" indent="0" algn="ctr">
              <a:buNone/>
            </a:pPr>
            <a:endParaRPr lang="en-US" sz="3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sz="36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Adult Responsibility to Care and Share</a:t>
            </a:r>
          </a:p>
        </p:txBody>
      </p:sp>
    </p:spTree>
    <p:extLst>
      <p:ext uri="{BB962C8B-B14F-4D97-AF65-F5344CB8AC3E}">
        <p14:creationId xmlns:p14="http://schemas.microsoft.com/office/powerpoint/2010/main" val="2614629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1BEB8-B223-0868-22CD-613ADB652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Trust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79B74C-167A-A457-A489-AC37CDA1A9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5736" y="1825625"/>
            <a:ext cx="6558064" cy="4351338"/>
          </a:xfrm>
        </p:spPr>
        <p:txBody>
          <a:bodyPr/>
          <a:lstStyle/>
          <a:p>
            <a:pPr marL="0" indent="0">
              <a:buNone/>
            </a:pPr>
            <a:r>
              <a:rPr lang="en-US" sz="3200" b="1" u="sng" dirty="0"/>
              <a:t>Financial Purpose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Oversee Earth’s Resources by holding Legal (Right of Ownership) Title</a:t>
            </a:r>
          </a:p>
          <a:p>
            <a:endParaRPr lang="en-US" dirty="0"/>
          </a:p>
          <a:p>
            <a:r>
              <a:rPr lang="en-US" dirty="0"/>
              <a:t>Facilitate Investment in Improvements</a:t>
            </a:r>
          </a:p>
          <a:p>
            <a:endParaRPr lang="en-US" dirty="0"/>
          </a:p>
          <a:p>
            <a:r>
              <a:rPr lang="en-US" dirty="0"/>
              <a:t>Insure Catastrophe</a:t>
            </a:r>
          </a:p>
          <a:p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A479645-7FDB-1F4F-9C10-39AF7E7CFA5C}"/>
              </a:ext>
            </a:extLst>
          </p:cNvPr>
          <p:cNvGrpSpPr/>
          <p:nvPr/>
        </p:nvGrpSpPr>
        <p:grpSpPr>
          <a:xfrm>
            <a:off x="920088" y="2419382"/>
            <a:ext cx="3657600" cy="3163824"/>
            <a:chOff x="4256676" y="1479582"/>
            <a:chExt cx="3657600" cy="3163824"/>
          </a:xfrm>
        </p:grpSpPr>
        <p:sp>
          <p:nvSpPr>
            <p:cNvPr id="5" name="Isosceles Triangle 4">
              <a:extLst>
                <a:ext uri="{FF2B5EF4-FFF2-40B4-BE49-F238E27FC236}">
                  <a16:creationId xmlns:a16="http://schemas.microsoft.com/office/drawing/2014/main" id="{A2DB9D56-EFF2-DF4C-34D0-FD75D34A2D92}"/>
                </a:ext>
              </a:extLst>
            </p:cNvPr>
            <p:cNvSpPr/>
            <p:nvPr/>
          </p:nvSpPr>
          <p:spPr>
            <a:xfrm>
              <a:off x="4256676" y="1479582"/>
              <a:ext cx="3657600" cy="316382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381000" h="381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7A0B783-BD06-6B65-4FA7-C5D1368991BA}"/>
                </a:ext>
              </a:extLst>
            </p:cNvPr>
            <p:cNvSpPr/>
            <p:nvPr/>
          </p:nvSpPr>
          <p:spPr>
            <a:xfrm>
              <a:off x="5380746" y="2947505"/>
              <a:ext cx="1358154" cy="4912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i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Trust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304855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D4CAA-194C-8482-22F9-729AFCDA9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Every Decision Is An Investment</a:t>
            </a:r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D8C4673-7FAF-6B11-25D5-223BA7E8E3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1185125"/>
              </p:ext>
            </p:extLst>
          </p:nvPr>
        </p:nvGraphicFramePr>
        <p:xfrm>
          <a:off x="2032000" y="1587885"/>
          <a:ext cx="8128000" cy="3571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62880711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9761787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u="sng" dirty="0"/>
                        <a:t>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u="sng" dirty="0"/>
                        <a:t>Investment 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2327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B050"/>
                          </a:solidFill>
                        </a:rPr>
                        <a:t>Buy Groceries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B050"/>
                          </a:solidFill>
                        </a:rPr>
                        <a:t>Meals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009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B050"/>
                          </a:solidFill>
                        </a:rPr>
                        <a:t>Learn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B050"/>
                          </a:solidFill>
                        </a:rPr>
                        <a:t>Knowledge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276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B050"/>
                          </a:solidFill>
                        </a:rPr>
                        <a:t>Travel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B050"/>
                          </a:solidFill>
                        </a:rPr>
                        <a:t>Experience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9970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B050"/>
                          </a:solidFill>
                        </a:rPr>
                        <a:t>Spend on 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B050"/>
                          </a:solidFill>
                        </a:rPr>
                        <a:t>Roots, Privacy and Security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45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B050"/>
                          </a:solidFill>
                        </a:rPr>
                        <a:t>Give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solidFill>
                            <a:srgbClr val="00B050"/>
                          </a:solidFill>
                        </a:rPr>
                        <a:t>Regive</a:t>
                      </a:r>
                      <a:r>
                        <a:rPr lang="en-US" sz="2400" dirty="0">
                          <a:solidFill>
                            <a:srgbClr val="00B050"/>
                          </a:solidFill>
                        </a:rPr>
                        <a:t> / Receive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889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B050"/>
                          </a:solidFill>
                        </a:rPr>
                        <a:t>Save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B050"/>
                          </a:solidFill>
                        </a:rPr>
                        <a:t>Growth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721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33334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34839AF-6913-5340-03C0-A071D6BC42C9}"/>
              </a:ext>
            </a:extLst>
          </p:cNvPr>
          <p:cNvSpPr txBox="1"/>
          <p:nvPr/>
        </p:nvSpPr>
        <p:spPr>
          <a:xfrm>
            <a:off x="2071396" y="5272491"/>
            <a:ext cx="8049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B0F0"/>
                </a:solidFill>
              </a:rPr>
              <a:t>Investment as and energy flow means “to clothe (with attributes) the mind”</a:t>
            </a:r>
          </a:p>
        </p:txBody>
      </p:sp>
    </p:spTree>
    <p:extLst>
      <p:ext uri="{BB962C8B-B14F-4D97-AF65-F5344CB8AC3E}">
        <p14:creationId xmlns:p14="http://schemas.microsoft.com/office/powerpoint/2010/main" val="1430480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83408-07E2-63CD-0AC1-52755E3B8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Mortgage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6819E6-EF92-ED8E-6F42-F3C075E15E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Grants immovable property (realty) as security for money lent or contracted to be paid</a:t>
            </a:r>
          </a:p>
          <a:p>
            <a:r>
              <a:rPr lang="en-US" dirty="0"/>
              <a:t>A Dead Pledge</a:t>
            </a:r>
          </a:p>
          <a:p>
            <a:pPr lvl="1"/>
            <a:r>
              <a:rPr lang="en-US" dirty="0"/>
              <a:t>Doubtful Feoffer (man or woman who grants the feoffment – fee), borrower, mortgagor or tenant will pay at the day the required sum.  If not, then the land and dwellings pledged upon condition of payment is take forever and dead to him/her upon condition</a:t>
            </a:r>
          </a:p>
          <a:p>
            <a:pPr lvl="1"/>
            <a:r>
              <a:rPr lang="en-US" dirty="0"/>
              <a:t>If all payments made, then the pledge is dead to the tenant</a:t>
            </a:r>
          </a:p>
          <a:p>
            <a:r>
              <a:rPr lang="en-US" dirty="0"/>
              <a:t>The Deed (“that which is done, acted, or performed”) supports the Mortgage through a Covenant, which is legally a “promise made by deed” </a:t>
            </a:r>
          </a:p>
          <a:p>
            <a:r>
              <a:rPr lang="en-US" dirty="0"/>
              <a:t>Entering a Covenant is also entering an Indenture</a:t>
            </a:r>
          </a:p>
        </p:txBody>
      </p:sp>
    </p:spTree>
    <p:extLst>
      <p:ext uri="{BB962C8B-B14F-4D97-AF65-F5344CB8AC3E}">
        <p14:creationId xmlns:p14="http://schemas.microsoft.com/office/powerpoint/2010/main" val="2877256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D5C53-5844-07A4-9DE5-8B70375F6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Trust Note (Right of Title)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66957D-3937-C1B0-DA9F-A1BFF984E7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Trust refers to </a:t>
            </a:r>
            <a:r>
              <a:rPr lang="en-US" b="1" i="1" dirty="0"/>
              <a:t>The Trust</a:t>
            </a:r>
            <a:r>
              <a:rPr lang="en-US" dirty="0"/>
              <a:t>, but also, “rely on, make strong or safe”</a:t>
            </a:r>
          </a:p>
          <a:p>
            <a:endParaRPr lang="en-US" dirty="0"/>
          </a:p>
          <a:p>
            <a:r>
              <a:rPr lang="en-US" dirty="0"/>
              <a:t>Note “sets it down in writing” and “observes, mark carefully”</a:t>
            </a:r>
          </a:p>
          <a:p>
            <a:endParaRPr lang="en-US" dirty="0"/>
          </a:p>
          <a:p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C00000"/>
                </a:solidFill>
              </a:rPr>
              <a:t>Note is currently a financial instrument, without the deleterious etymology of bonds or mortgages.</a:t>
            </a:r>
          </a:p>
          <a:p>
            <a:pPr marL="0" indent="0" algn="ctr">
              <a:buNone/>
            </a:pPr>
            <a:endParaRPr lang="en-US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en-US" u="sng" dirty="0">
                <a:solidFill>
                  <a:srgbClr val="C00000"/>
                </a:solidFill>
              </a:rPr>
              <a:t>Our Word is Our Bond, </a:t>
            </a:r>
            <a:r>
              <a:rPr lang="en-US" dirty="0">
                <a:solidFill>
                  <a:srgbClr val="C00000"/>
                </a:solidFill>
              </a:rPr>
              <a:t>not some security bonding us </a:t>
            </a:r>
          </a:p>
        </p:txBody>
      </p:sp>
    </p:spTree>
    <p:extLst>
      <p:ext uri="{BB962C8B-B14F-4D97-AF65-F5344CB8AC3E}">
        <p14:creationId xmlns:p14="http://schemas.microsoft.com/office/powerpoint/2010/main" val="3523483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CDD87-034C-6C9E-98B9-FE54D15B1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Term Sheet of Mortgage System Example</a:t>
            </a:r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79A0C8-B35A-9168-39DA-7442F73FB4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462293"/>
              </p:ext>
            </p:extLst>
          </p:nvPr>
        </p:nvGraphicFramePr>
        <p:xfrm>
          <a:off x="2820237" y="2156581"/>
          <a:ext cx="6551526" cy="3078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86281">
                  <a:extLst>
                    <a:ext uri="{9D8B030D-6E8A-4147-A177-3AD203B41FA5}">
                      <a16:colId xmlns:a16="http://schemas.microsoft.com/office/drawing/2014/main" val="3255032364"/>
                    </a:ext>
                  </a:extLst>
                </a:gridCol>
                <a:gridCol w="2265245">
                  <a:extLst>
                    <a:ext uri="{9D8B030D-6E8A-4147-A177-3AD203B41FA5}">
                      <a16:colId xmlns:a16="http://schemas.microsoft.com/office/drawing/2014/main" val="1641470563"/>
                    </a:ext>
                  </a:extLst>
                </a:gridCol>
              </a:tblGrid>
              <a:tr h="342547">
                <a:tc>
                  <a:txBody>
                    <a:bodyPr/>
                    <a:lstStyle/>
                    <a:p>
                      <a:r>
                        <a:rPr lang="en-US" sz="2000" dirty="0"/>
                        <a:t>Average Market Price of Home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/>
                        <a:t>$350,000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292059"/>
                  </a:ext>
                </a:extLst>
              </a:tr>
              <a:tr h="342547">
                <a:tc>
                  <a:txBody>
                    <a:bodyPr/>
                    <a:lstStyle/>
                    <a:p>
                      <a:r>
                        <a:rPr lang="en-US" sz="2000" dirty="0"/>
                        <a:t>Less: Down Payment (10%)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u="sng" dirty="0"/>
                        <a:t>    35,000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526051"/>
                  </a:ext>
                </a:extLst>
              </a:tr>
              <a:tr h="342547">
                <a:tc>
                  <a:txBody>
                    <a:bodyPr/>
                    <a:lstStyle/>
                    <a:p>
                      <a:r>
                        <a:rPr lang="en-US" sz="2000" dirty="0"/>
                        <a:t>30 Year Mortgage Initial Balance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/>
                        <a:t>$315,000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451802"/>
                  </a:ext>
                </a:extLst>
              </a:tr>
              <a:tr h="342547"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672862"/>
                  </a:ext>
                </a:extLst>
              </a:tr>
              <a:tr h="342547">
                <a:tc>
                  <a:txBody>
                    <a:bodyPr/>
                    <a:lstStyle/>
                    <a:p>
                      <a:r>
                        <a:rPr lang="en-US" sz="2000" dirty="0"/>
                        <a:t>Interest Rate (Compound Monthly)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/>
                        <a:t>4.5%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49605"/>
                  </a:ext>
                </a:extLst>
              </a:tr>
              <a:tr h="342547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526984"/>
                  </a:ext>
                </a:extLst>
              </a:tr>
              <a:tr h="5912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Monthly Payment</a:t>
                      </a:r>
                    </a:p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$1,596.06</a:t>
                      </a:r>
                    </a:p>
                    <a:p>
                      <a:pPr algn="r"/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408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21234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6DB20CBF-9CEC-D2DD-BB50-815B041AB7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718" y="1743869"/>
            <a:ext cx="5229225" cy="45148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5360305-7478-3267-C2B3-6890E56CB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Existing System: 315k Mortgage – 4.5% IR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2DB1E9E-C9DD-3033-6768-9A4E27558C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0462" y="1825625"/>
            <a:ext cx="502333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Principle = Equity = Illiquid Savings Available only through Sale</a:t>
            </a:r>
          </a:p>
          <a:p>
            <a:endParaRPr lang="en-US" dirty="0"/>
          </a:p>
          <a:p>
            <a:r>
              <a:rPr lang="en-US" dirty="0"/>
              <a:t>Costs $259.6k in interest to save $315.0k of At-Risk Equity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173498-15A7-D9FB-1A12-8C95836C31A4}"/>
              </a:ext>
            </a:extLst>
          </p:cNvPr>
          <p:cNvSpPr txBox="1"/>
          <p:nvPr/>
        </p:nvSpPr>
        <p:spPr>
          <a:xfrm>
            <a:off x="4128982" y="2064465"/>
            <a:ext cx="1938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$19,152.7 per year</a:t>
            </a:r>
          </a:p>
        </p:txBody>
      </p:sp>
    </p:spTree>
    <p:extLst>
      <p:ext uri="{BB962C8B-B14F-4D97-AF65-F5344CB8AC3E}">
        <p14:creationId xmlns:p14="http://schemas.microsoft.com/office/powerpoint/2010/main" val="25604599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64F3B59-36E8-E419-1C8C-2717A1A8DF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775" y="1690688"/>
            <a:ext cx="5229225" cy="45148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481B8F4-01AB-7592-C1A0-791DFBD6D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If: 315k Mortgage – 2.0% IR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B31B5-7CBD-CE76-79D9-D887E64371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825625"/>
            <a:ext cx="5257800" cy="4351338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Payment reduced by 27% or $5,181.1 per year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9CA16D-0A11-027B-AE3A-197E4E805479}"/>
              </a:ext>
            </a:extLst>
          </p:cNvPr>
          <p:cNvSpPr txBox="1"/>
          <p:nvPr/>
        </p:nvSpPr>
        <p:spPr>
          <a:xfrm>
            <a:off x="4008401" y="2848236"/>
            <a:ext cx="1938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$13,971.6 per year</a:t>
            </a:r>
          </a:p>
        </p:txBody>
      </p:sp>
    </p:spTree>
    <p:extLst>
      <p:ext uri="{BB962C8B-B14F-4D97-AF65-F5344CB8AC3E}">
        <p14:creationId xmlns:p14="http://schemas.microsoft.com/office/powerpoint/2010/main" val="20710570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C5C32C04-CBA0-77B9-8F23-1BC13FAF14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3093" y="1804988"/>
            <a:ext cx="4733925" cy="43719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130E061-D556-3F35-375F-656596B0D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Year 8: Refinance 4.5% Mortgage to 2.0% Trust Note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E39DF-8E4A-9EE9-8120-70DF41ED3B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5661991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Equity at Risk to Market Price fluctuations</a:t>
            </a:r>
          </a:p>
          <a:p>
            <a:r>
              <a:rPr lang="en-US" dirty="0"/>
              <a:t>Year 8, assuming Market Price drops to 270K, all equity potentially lost</a:t>
            </a:r>
          </a:p>
          <a:p>
            <a:r>
              <a:rPr lang="en-US" dirty="0"/>
              <a:t>Refinance to Trust Note year-end 8, </a:t>
            </a:r>
          </a:p>
          <a:p>
            <a:pPr lvl="1"/>
            <a:r>
              <a:rPr lang="en-US" dirty="0"/>
              <a:t>Trust transacts Value of house to 175k, the replacement value, which is the amount borrowed by homeowner</a:t>
            </a:r>
          </a:p>
          <a:p>
            <a:pPr lvl="1"/>
            <a:r>
              <a:rPr lang="en-US" dirty="0"/>
              <a:t>Trust pays the bank $267,173.70, the remaining principal outstanding, to clear the original Mortgage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9C77B0-DA56-4D7E-33B6-3324F9FD42D2}"/>
              </a:ext>
            </a:extLst>
          </p:cNvPr>
          <p:cNvSpPr txBox="1"/>
          <p:nvPr/>
        </p:nvSpPr>
        <p:spPr>
          <a:xfrm>
            <a:off x="7062578" y="1927383"/>
            <a:ext cx="1568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Mortgage </a:t>
            </a:r>
          </a:p>
          <a:p>
            <a:pPr algn="ctr"/>
            <a:r>
              <a:rPr lang="en-US" dirty="0"/>
              <a:t>At Initial Close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136283-DAB2-829A-4D08-64E6AB9200FE}"/>
              </a:ext>
            </a:extLst>
          </p:cNvPr>
          <p:cNvSpPr txBox="1"/>
          <p:nvPr/>
        </p:nvSpPr>
        <p:spPr>
          <a:xfrm>
            <a:off x="8776587" y="1927383"/>
            <a:ext cx="11857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Mortgage</a:t>
            </a:r>
          </a:p>
          <a:p>
            <a:pPr algn="ctr"/>
            <a:r>
              <a:rPr lang="en-US" dirty="0"/>
              <a:t>End Year 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604FC2-08E9-5F4E-F7C1-A4D9E9760516}"/>
              </a:ext>
            </a:extLst>
          </p:cNvPr>
          <p:cNvSpPr txBox="1"/>
          <p:nvPr/>
        </p:nvSpPr>
        <p:spPr>
          <a:xfrm>
            <a:off x="10130153" y="1927384"/>
            <a:ext cx="1426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Refinance to Trust Note</a:t>
            </a:r>
          </a:p>
        </p:txBody>
      </p:sp>
    </p:spTree>
    <p:extLst>
      <p:ext uri="{BB962C8B-B14F-4D97-AF65-F5344CB8AC3E}">
        <p14:creationId xmlns:p14="http://schemas.microsoft.com/office/powerpoint/2010/main" val="23353048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DAFDB4A-40DC-47C6-E003-97CB01B539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3620" y="1713724"/>
            <a:ext cx="5229225" cy="45148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5360305-7478-3267-C2B3-6890E56CB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Payment Schedule: 175k Trust Note – 2.0% IR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2DB1E9E-C9DD-3033-6768-9A4E27558C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2662" y="1795480"/>
            <a:ext cx="5023338" cy="4351338"/>
          </a:xfrm>
        </p:spPr>
        <p:txBody>
          <a:bodyPr>
            <a:normAutofit/>
          </a:bodyPr>
          <a:lstStyle/>
          <a:p>
            <a:r>
              <a:rPr lang="en-US" dirty="0"/>
              <a:t>Reduction in annual payments frees funds for other pursuits</a:t>
            </a:r>
          </a:p>
          <a:p>
            <a:endParaRPr lang="en-US" dirty="0"/>
          </a:p>
          <a:p>
            <a:r>
              <a:rPr lang="en-US" dirty="0"/>
              <a:t>Do we need to restrict bigger home</a:t>
            </a:r>
          </a:p>
          <a:p>
            <a:pPr lvl="1"/>
            <a:r>
              <a:rPr lang="en-US" dirty="0"/>
              <a:t>What about large nuclear families?</a:t>
            </a:r>
          </a:p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173498-15A7-D9FB-1A12-8C95836C31A4}"/>
              </a:ext>
            </a:extLst>
          </p:cNvPr>
          <p:cNvSpPr txBox="1"/>
          <p:nvPr/>
        </p:nvSpPr>
        <p:spPr>
          <a:xfrm>
            <a:off x="9180895" y="3786483"/>
            <a:ext cx="1938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$7,762.01 per year</a:t>
            </a:r>
          </a:p>
        </p:txBody>
      </p:sp>
    </p:spTree>
    <p:extLst>
      <p:ext uri="{BB962C8B-B14F-4D97-AF65-F5344CB8AC3E}">
        <p14:creationId xmlns:p14="http://schemas.microsoft.com/office/powerpoint/2010/main" val="15570273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150A7-096D-1433-B29D-9A1FE2A35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Reduction of Cash Flow From Trust Note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866308-4AC3-E0B0-ED16-B4B78931D6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5592745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Reduced service of debt by 60%</a:t>
            </a:r>
          </a:p>
          <a:p>
            <a:endParaRPr lang="en-US" dirty="0"/>
          </a:p>
          <a:p>
            <a:r>
              <a:rPr lang="en-US" dirty="0"/>
              <a:t>Reduces Equity – at risk </a:t>
            </a:r>
          </a:p>
          <a:p>
            <a:endParaRPr lang="en-US" dirty="0"/>
          </a:p>
          <a:p>
            <a:r>
              <a:rPr lang="en-US" dirty="0"/>
              <a:t>Free $11,390.69/year for other desires</a:t>
            </a:r>
          </a:p>
          <a:p>
            <a:pPr lvl="1"/>
            <a:r>
              <a:rPr lang="en-US" dirty="0"/>
              <a:t>Liquid Savings for retirement, self insurance </a:t>
            </a:r>
          </a:p>
          <a:p>
            <a:pPr lvl="1"/>
            <a:r>
              <a:rPr lang="en-US" dirty="0"/>
              <a:t>Home Appurtenances </a:t>
            </a:r>
          </a:p>
          <a:p>
            <a:pPr lvl="2"/>
            <a:r>
              <a:rPr lang="en-US" dirty="0"/>
              <a:t>Indoor and Outdoor</a:t>
            </a:r>
          </a:p>
          <a:p>
            <a:pPr lvl="1"/>
            <a:r>
              <a:rPr lang="en-US" dirty="0"/>
              <a:t>Home Maintenance</a:t>
            </a:r>
          </a:p>
          <a:p>
            <a:pPr lvl="1"/>
            <a:r>
              <a:rPr lang="en-US" dirty="0"/>
              <a:t>Experiences – Travel, Learning</a:t>
            </a:r>
          </a:p>
          <a:p>
            <a:pPr lvl="1"/>
            <a:r>
              <a:rPr lang="en-US" dirty="0"/>
              <a:t>Other</a:t>
            </a:r>
          </a:p>
          <a:p>
            <a:pPr lvl="1"/>
            <a:endParaRPr lang="en-US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1C194037-F851-AEFD-197D-C23E27194B1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6832738"/>
              </p:ext>
            </p:extLst>
          </p:nvPr>
        </p:nvGraphicFramePr>
        <p:xfrm>
          <a:off x="6573297" y="1825625"/>
          <a:ext cx="4572000" cy="44910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639670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150A7-096D-1433-B29D-9A1FE2A35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Additional Borrower Rights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866308-4AC3-E0B0-ED16-B4B78931D6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Event of loss of income: </a:t>
            </a:r>
          </a:p>
          <a:p>
            <a:pPr lvl="1"/>
            <a:r>
              <a:rPr lang="en-US" dirty="0"/>
              <a:t>Trust Note Service can drop to interest payment only</a:t>
            </a:r>
          </a:p>
          <a:p>
            <a:pPr lvl="1"/>
            <a:r>
              <a:rPr lang="en-US" dirty="0"/>
              <a:t>Provide time to restructure – promote cooperation and reduce fear</a:t>
            </a:r>
          </a:p>
          <a:p>
            <a:endParaRPr lang="en-US" dirty="0"/>
          </a:p>
          <a:p>
            <a:r>
              <a:rPr lang="en-US" dirty="0"/>
              <a:t>Borrower has a “put” option – is the right, but not the obligation, to sell the property to the Trust at Replacement net outstanding Principle of Trust Note and required major maintenance</a:t>
            </a:r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1568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10240-38B0-D9ED-2F61-6D8F20C69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Bank Restructuring – Likely Needed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0CDAB6-82F5-F8A1-32A7-6C4A715139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b="1" u="sng" dirty="0"/>
              <a:t>Bank</a:t>
            </a:r>
          </a:p>
          <a:p>
            <a:r>
              <a:rPr lang="en-US" dirty="0"/>
              <a:t>Serve Owners</a:t>
            </a:r>
          </a:p>
          <a:p>
            <a:r>
              <a:rPr lang="en-US" dirty="0"/>
              <a:t>Savings and Checking Accounts are unsecured creditors – at risk to bankruptcy (harvesting event)</a:t>
            </a:r>
          </a:p>
          <a:p>
            <a:r>
              <a:rPr lang="en-US" dirty="0"/>
              <a:t>Competes via loan terms </a:t>
            </a:r>
          </a:p>
          <a:p>
            <a:pPr lvl="1"/>
            <a:r>
              <a:rPr lang="en-US" dirty="0"/>
              <a:t>Interest rates</a:t>
            </a:r>
          </a:p>
          <a:p>
            <a:pPr lvl="1"/>
            <a:r>
              <a:rPr lang="en-US" dirty="0"/>
              <a:t>Credit score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F26231E-9210-9756-D71A-CB5476BC50ED}"/>
              </a:ext>
            </a:extLst>
          </p:cNvPr>
          <p:cNvSpPr txBox="1">
            <a:spLocks/>
          </p:cNvSpPr>
          <p:nvPr/>
        </p:nvSpPr>
        <p:spPr>
          <a:xfrm>
            <a:off x="6096000" y="1835564"/>
            <a:ext cx="5512904" cy="435133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u="sng" dirty="0"/>
              <a:t>Trust Backed Institution </a:t>
            </a:r>
          </a:p>
          <a:p>
            <a:r>
              <a:rPr lang="en-US" dirty="0"/>
              <a:t>Protect Savings And Checking</a:t>
            </a:r>
          </a:p>
          <a:p>
            <a:r>
              <a:rPr lang="en-US" dirty="0"/>
              <a:t>Supply working capital to businesses of Savers</a:t>
            </a:r>
          </a:p>
          <a:p>
            <a:r>
              <a:rPr lang="en-US" dirty="0"/>
              <a:t>Secured by Trust – bankruptcy is completely avoidable</a:t>
            </a:r>
          </a:p>
          <a:p>
            <a:r>
              <a:rPr lang="en-US" dirty="0"/>
              <a:t>Offer Note services</a:t>
            </a:r>
          </a:p>
          <a:p>
            <a:pPr lvl="1"/>
            <a:r>
              <a:rPr lang="en-US" dirty="0"/>
              <a:t>Fairly pricing replacement costs</a:t>
            </a:r>
          </a:p>
          <a:p>
            <a:pPr lvl="1"/>
            <a:r>
              <a:rPr lang="en-US" dirty="0"/>
              <a:t>Fairly assess degradation of house</a:t>
            </a:r>
          </a:p>
          <a:p>
            <a:pPr lvl="1"/>
            <a:r>
              <a:rPr lang="en-US" dirty="0"/>
              <a:t>Title and Sovereign Services services</a:t>
            </a:r>
          </a:p>
        </p:txBody>
      </p:sp>
    </p:spTree>
    <p:extLst>
      <p:ext uri="{BB962C8B-B14F-4D97-AF65-F5344CB8AC3E}">
        <p14:creationId xmlns:p14="http://schemas.microsoft.com/office/powerpoint/2010/main" val="42045415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64CAD-EBE5-4E9B-8ADF-D5332BEF6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Market Penetration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DF3557-D4DD-CD8B-B2D7-91058825D9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0B0F0"/>
                </a:solidFill>
              </a:rPr>
              <a:t>Mortgages at Risk to Foreclosure / Delinquency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0B0F0"/>
                </a:solidFill>
              </a:rPr>
              <a:t>Refinancing of all Homes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0B0F0"/>
                </a:solidFill>
              </a:rPr>
              <a:t>New Home Ownership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0B0F0"/>
                </a:solidFill>
              </a:rPr>
              <a:t>Model of Apartments and Condos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0B0F0"/>
                </a:solidFill>
              </a:rPr>
              <a:t>Financing Homes for Homeless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0B0F0"/>
                </a:solidFill>
              </a:rPr>
              <a:t>Development in Developing World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FF0000"/>
                </a:solidFill>
              </a:rPr>
              <a:t>No to people moving to larger homes – need higher coverage rate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FF0000"/>
                </a:solidFill>
              </a:rPr>
              <a:t>Encourage smaller home with larger plot of land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8758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BEF86-75E3-46A4-8B98-263D5B255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Next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609DE7-DDE8-90CD-172C-00C0C7896F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Research Law – definition of land and determine how to remove their claims</a:t>
            </a:r>
          </a:p>
          <a:p>
            <a:endParaRPr lang="en-US" sz="3600" dirty="0"/>
          </a:p>
          <a:p>
            <a:r>
              <a:rPr lang="en-US" sz="3600" dirty="0"/>
              <a:t>Explore Registry System? </a:t>
            </a:r>
            <a:r>
              <a:rPr lang="en-US" sz="3600" dirty="0" err="1"/>
              <a:t>Ucadia</a:t>
            </a:r>
            <a:r>
              <a:rPr lang="en-US" sz="3600" dirty="0"/>
              <a:t>?</a:t>
            </a:r>
          </a:p>
          <a:p>
            <a:endParaRPr lang="en-US" sz="3600" dirty="0"/>
          </a:p>
          <a:p>
            <a:r>
              <a:rPr lang="en-US" sz="3600" dirty="0"/>
              <a:t>Begin drafting of Business Plan – first outline issues</a:t>
            </a:r>
          </a:p>
        </p:txBody>
      </p:sp>
    </p:spTree>
    <p:extLst>
      <p:ext uri="{BB962C8B-B14F-4D97-AF65-F5344CB8AC3E}">
        <p14:creationId xmlns:p14="http://schemas.microsoft.com/office/powerpoint/2010/main" val="8812310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8928</TotalTime>
  <Words>962</Words>
  <Application>Microsoft Office PowerPoint</Application>
  <PresentationFormat>Widescreen</PresentationFormat>
  <Paragraphs>166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Restructuring Housing Markets to the “Promised” Land (Feedom to Freedom)</vt:lpstr>
      <vt:lpstr>Fundamental Natural Rights Served by Home</vt:lpstr>
      <vt:lpstr>The Transaction</vt:lpstr>
      <vt:lpstr>Why Profits?</vt:lpstr>
      <vt:lpstr>The Trust</vt:lpstr>
      <vt:lpstr>Every Decision Is An Investment</vt:lpstr>
      <vt:lpstr>Mortgage </vt:lpstr>
      <vt:lpstr>Trust Note (Right of Title)</vt:lpstr>
      <vt:lpstr>Term Sheet of Mortgage System Example</vt:lpstr>
      <vt:lpstr>Existing System: 315k Mortgage – 4.5% IR</vt:lpstr>
      <vt:lpstr>What If: 315k Mortgage – 2.0% IR</vt:lpstr>
      <vt:lpstr>Year 8: Refinance 4.5% Mortgage to 2.0% Trust Note</vt:lpstr>
      <vt:lpstr>Payment Schedule: 175k Trust Note – 2.0% IR</vt:lpstr>
      <vt:lpstr>Reduction of Cash Flow From Trust Note</vt:lpstr>
      <vt:lpstr>Additional Borrower Rights</vt:lpstr>
      <vt:lpstr>Bank Restructuring – Likely Needed</vt:lpstr>
      <vt:lpstr>Market Penetration</vt:lpstr>
      <vt:lpstr>What Next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Blaha</dc:creator>
  <cp:lastModifiedBy>Michael Blaha</cp:lastModifiedBy>
  <cp:revision>25</cp:revision>
  <dcterms:created xsi:type="dcterms:W3CDTF">2022-05-29T13:00:26Z</dcterms:created>
  <dcterms:modified xsi:type="dcterms:W3CDTF">2022-06-04T17:49:10Z</dcterms:modified>
</cp:coreProperties>
</file>