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6" d="100"/>
          <a:sy n="116" d="100"/>
        </p:scale>
        <p:origin x="186"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CA1D5-8145-5727-A6EF-EB7AD8DF24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F8C3DA-FF70-F059-762C-18A8CBFA44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23DF4D-987C-199C-9700-4A020C3C41CB}"/>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5" name="Footer Placeholder 4">
            <a:extLst>
              <a:ext uri="{FF2B5EF4-FFF2-40B4-BE49-F238E27FC236}">
                <a16:creationId xmlns:a16="http://schemas.microsoft.com/office/drawing/2014/main" id="{D12B09AA-930F-9547-6089-5B54934A0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E970C-C0FA-E5E7-57EF-6D60396AEC53}"/>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2963402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B1525-F662-D457-4FD4-A105E7C904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58EAAF-3D51-D555-5716-F4404683C2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016F73-147A-FC0A-F3F7-29776F030E18}"/>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5" name="Footer Placeholder 4">
            <a:extLst>
              <a:ext uri="{FF2B5EF4-FFF2-40B4-BE49-F238E27FC236}">
                <a16:creationId xmlns:a16="http://schemas.microsoft.com/office/drawing/2014/main" id="{AA6D3042-4D1A-7569-DAC0-F2DE4B4077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1BA42-FAD0-8691-D37F-3C54D870FAC9}"/>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2418812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6619-0411-7766-0899-D53F585066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B60A58-366F-49B9-062A-43E0D365FB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21F95C-11C4-B8E3-8ADA-B8AAF5D83E8A}"/>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5" name="Footer Placeholder 4">
            <a:extLst>
              <a:ext uri="{FF2B5EF4-FFF2-40B4-BE49-F238E27FC236}">
                <a16:creationId xmlns:a16="http://schemas.microsoft.com/office/drawing/2014/main" id="{173F70F9-7016-540B-B497-A7624E5D0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282E5-264E-8994-0AA9-C590634438D4}"/>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671136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F7E0-1801-1660-E45C-1D0616F15F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6E01A3-9E47-4109-0B18-BAEA45867D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A687D2-2C7E-00D8-EF6B-184F5273BB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E0A18C-70C7-BDAB-CF51-E476BC2CDD23}"/>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6" name="Footer Placeholder 5">
            <a:extLst>
              <a:ext uri="{FF2B5EF4-FFF2-40B4-BE49-F238E27FC236}">
                <a16:creationId xmlns:a16="http://schemas.microsoft.com/office/drawing/2014/main" id="{7D43C787-462E-5A6A-48BC-B697F65CC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C3E0D7-303F-07D3-FA85-132017514A80}"/>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1777507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47FA-A088-77A4-1DAE-1A740E88F9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CCB958-0153-6AA6-B3D7-0ED1299F15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D83DDE-84E0-6697-FA5F-0F0C360902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B44906-FCD2-8B98-3E4B-E1A785385B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EBB355-A30A-B0D6-E72B-61CA9D9C23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000BFC-D086-96CA-C1CD-DBD67A416230}"/>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8" name="Footer Placeholder 7">
            <a:extLst>
              <a:ext uri="{FF2B5EF4-FFF2-40B4-BE49-F238E27FC236}">
                <a16:creationId xmlns:a16="http://schemas.microsoft.com/office/drawing/2014/main" id="{28472132-B5A1-27AF-1BE7-14E6BF3D5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636FAB-6F9A-BA9C-526B-89EE4DF69FC5}"/>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4140980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0D49-5B5A-3175-8811-EFDB7E798D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06587F-8ABF-F3DD-30F9-3830F2BB8D36}"/>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4" name="Footer Placeholder 3">
            <a:extLst>
              <a:ext uri="{FF2B5EF4-FFF2-40B4-BE49-F238E27FC236}">
                <a16:creationId xmlns:a16="http://schemas.microsoft.com/office/drawing/2014/main" id="{40B54F8A-79A9-6E83-DD3C-EF950CB40D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3979FF-4D88-F283-F878-B8A8C8C366E0}"/>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691610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59F016-078D-CC74-84E0-B8D152108C4D}"/>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3" name="Footer Placeholder 2">
            <a:extLst>
              <a:ext uri="{FF2B5EF4-FFF2-40B4-BE49-F238E27FC236}">
                <a16:creationId xmlns:a16="http://schemas.microsoft.com/office/drawing/2014/main" id="{5B5E2A2E-1573-0B83-463B-3F7CF031EB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F5CC7A-E9D0-EB37-B1FF-2880FE244C13}"/>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2921904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8EE0-2A1B-B7AA-F555-592C67125D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E3E393-C673-D1D5-6949-9E7D9E543D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27C169-6A7A-1ECC-7534-D139D20997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BDC0DD-2953-9285-966C-C75ABCDF3487}"/>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6" name="Footer Placeholder 5">
            <a:extLst>
              <a:ext uri="{FF2B5EF4-FFF2-40B4-BE49-F238E27FC236}">
                <a16:creationId xmlns:a16="http://schemas.microsoft.com/office/drawing/2014/main" id="{AF1CF0DA-8185-3A92-09F3-640102DF65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F7F1E3-DCA1-2C0A-AD11-77B80D7C679D}"/>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1624091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AA4D-8F57-1062-0E25-556CCBD7D5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1B32FF-7052-7C1F-EC9A-8362517D86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FB6A36-4811-607D-980E-09751E1BEA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2C4549-075F-EF07-B543-B55EDBD166E6}"/>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6" name="Footer Placeholder 5">
            <a:extLst>
              <a:ext uri="{FF2B5EF4-FFF2-40B4-BE49-F238E27FC236}">
                <a16:creationId xmlns:a16="http://schemas.microsoft.com/office/drawing/2014/main" id="{AA1041D4-38AA-7D37-CF7A-F8AA5D268E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28E478-813A-0B31-C41A-927B1F6E408B}"/>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4045343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6C31-DD33-A456-8CB9-EF767C6BAB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EDA4A5-2E20-AC8D-A37A-2D0CAF5A46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27466-D6E9-63C9-DBA4-713896E9AB0F}"/>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5" name="Footer Placeholder 4">
            <a:extLst>
              <a:ext uri="{FF2B5EF4-FFF2-40B4-BE49-F238E27FC236}">
                <a16:creationId xmlns:a16="http://schemas.microsoft.com/office/drawing/2014/main" id="{10B3D7A7-5D4A-547A-8419-D7137EF6D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D1724-0BDB-27A5-BD50-8CF2A993FCF2}"/>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838971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5599A4-F6FC-26C7-031A-95E6E58B46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9AB0EE-98F6-AE60-66A7-925BC7C79E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01EE6D-BE45-27A1-0C4C-9111F3F74E55}"/>
              </a:ext>
            </a:extLst>
          </p:cNvPr>
          <p:cNvSpPr>
            <a:spLocks noGrp="1"/>
          </p:cNvSpPr>
          <p:nvPr>
            <p:ph type="dt" sz="half" idx="10"/>
          </p:nvPr>
        </p:nvSpPr>
        <p:spPr/>
        <p:txBody>
          <a:bodyPr/>
          <a:lstStyle/>
          <a:p>
            <a:fld id="{88787310-72B5-4309-BB93-41ACE3493BB3}" type="datetimeFigureOut">
              <a:rPr lang="en-US" smtClean="0"/>
              <a:t>5/27/2022</a:t>
            </a:fld>
            <a:endParaRPr lang="en-US"/>
          </a:p>
        </p:txBody>
      </p:sp>
      <p:sp>
        <p:nvSpPr>
          <p:cNvPr id="5" name="Footer Placeholder 4">
            <a:extLst>
              <a:ext uri="{FF2B5EF4-FFF2-40B4-BE49-F238E27FC236}">
                <a16:creationId xmlns:a16="http://schemas.microsoft.com/office/drawing/2014/main" id="{8913F530-105E-3BDF-B151-5F4A82B99E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7AA3C6-5DBF-D8BC-C8B6-1D3291D4155F}"/>
              </a:ext>
            </a:extLst>
          </p:cNvPr>
          <p:cNvSpPr>
            <a:spLocks noGrp="1"/>
          </p:cNvSpPr>
          <p:nvPr>
            <p:ph type="sldNum" sz="quarter" idx="12"/>
          </p:nvPr>
        </p:nvSpPr>
        <p:spPr/>
        <p:txBody>
          <a:bodyPr/>
          <a:lstStyle/>
          <a:p>
            <a:fld id="{363DAADC-113E-41D1-B9C4-2E79F0F7FFC1}" type="slidenum">
              <a:rPr lang="en-US" smtClean="0"/>
              <a:t>‹#›</a:t>
            </a:fld>
            <a:endParaRPr lang="en-US"/>
          </a:p>
        </p:txBody>
      </p:sp>
    </p:spTree>
    <p:extLst>
      <p:ext uri="{BB962C8B-B14F-4D97-AF65-F5344CB8AC3E}">
        <p14:creationId xmlns:p14="http://schemas.microsoft.com/office/powerpoint/2010/main" val="358944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212901-1D16-732F-42F1-55E27ADB99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A653AC-E8FE-872F-43B4-C38926EE5A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6A9776-A238-7AA7-7048-FF858C9B43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87310-72B5-4309-BB93-41ACE3493BB3}" type="datetimeFigureOut">
              <a:rPr lang="en-US" smtClean="0"/>
              <a:t>5/27/2022</a:t>
            </a:fld>
            <a:endParaRPr lang="en-US"/>
          </a:p>
        </p:txBody>
      </p:sp>
      <p:sp>
        <p:nvSpPr>
          <p:cNvPr id="5" name="Footer Placeholder 4">
            <a:extLst>
              <a:ext uri="{FF2B5EF4-FFF2-40B4-BE49-F238E27FC236}">
                <a16:creationId xmlns:a16="http://schemas.microsoft.com/office/drawing/2014/main" id="{20761AD0-E8D0-7CCF-6AC6-25938A991C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57E670-DB97-CFB6-E996-4CB8CCE010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DAADC-113E-41D1-B9C4-2E79F0F7FFC1}" type="slidenum">
              <a:rPr lang="en-US" smtClean="0"/>
              <a:t>‹#›</a:t>
            </a:fld>
            <a:endParaRPr lang="en-US"/>
          </a:p>
        </p:txBody>
      </p:sp>
    </p:spTree>
    <p:extLst>
      <p:ext uri="{BB962C8B-B14F-4D97-AF65-F5344CB8AC3E}">
        <p14:creationId xmlns:p14="http://schemas.microsoft.com/office/powerpoint/2010/main" val="3789461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preaker.com/user/8955881/5-17-22-tpc-presents-the-solutions-show?tab=message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335D-131D-A3E7-D584-FFE24E67AE71}"/>
              </a:ext>
            </a:extLst>
          </p:cNvPr>
          <p:cNvSpPr>
            <a:spLocks noGrp="1"/>
          </p:cNvSpPr>
          <p:nvPr>
            <p:ph type="ctrTitle"/>
          </p:nvPr>
        </p:nvSpPr>
        <p:spPr/>
        <p:txBody>
          <a:bodyPr/>
          <a:lstStyle/>
          <a:p>
            <a:r>
              <a:rPr lang="en-US" dirty="0"/>
              <a:t>Solution Show</a:t>
            </a:r>
            <a:br>
              <a:rPr lang="en-US" dirty="0"/>
            </a:br>
            <a:r>
              <a:rPr lang="en-US" dirty="0"/>
              <a:t> Outline</a:t>
            </a:r>
          </a:p>
        </p:txBody>
      </p:sp>
      <p:sp>
        <p:nvSpPr>
          <p:cNvPr id="3" name="Subtitle 2">
            <a:extLst>
              <a:ext uri="{FF2B5EF4-FFF2-40B4-BE49-F238E27FC236}">
                <a16:creationId xmlns:a16="http://schemas.microsoft.com/office/drawing/2014/main" id="{DAFB2C90-00FC-12C4-88CD-134B1899ADBC}"/>
              </a:ext>
            </a:extLst>
          </p:cNvPr>
          <p:cNvSpPr>
            <a:spLocks noGrp="1"/>
          </p:cNvSpPr>
          <p:nvPr>
            <p:ph type="subTitle" idx="1"/>
          </p:nvPr>
        </p:nvSpPr>
        <p:spPr/>
        <p:txBody>
          <a:bodyPr/>
          <a:lstStyle/>
          <a:p>
            <a:endParaRPr lang="en-US"/>
          </a:p>
        </p:txBody>
      </p:sp>
      <p:sp>
        <p:nvSpPr>
          <p:cNvPr id="5" name="TextBox 4">
            <a:extLst>
              <a:ext uri="{FF2B5EF4-FFF2-40B4-BE49-F238E27FC236}">
                <a16:creationId xmlns:a16="http://schemas.microsoft.com/office/drawing/2014/main" id="{03874E49-6729-D2C4-413B-FF507D1B3767}"/>
              </a:ext>
            </a:extLst>
          </p:cNvPr>
          <p:cNvSpPr txBox="1"/>
          <p:nvPr/>
        </p:nvSpPr>
        <p:spPr>
          <a:xfrm>
            <a:off x="3347227" y="4321189"/>
            <a:ext cx="6096000" cy="369332"/>
          </a:xfrm>
          <a:prstGeom prst="rect">
            <a:avLst/>
          </a:prstGeom>
          <a:noFill/>
        </p:spPr>
        <p:txBody>
          <a:bodyPr wrap="square">
            <a:spAutoFit/>
          </a:bodyPr>
          <a:lstStyle/>
          <a:p>
            <a:r>
              <a:rPr lang="en-US" dirty="0">
                <a:hlinkClick r:id="rId2"/>
              </a:rPr>
              <a:t>▶ 5/17/22 TPC Presents The Solutions show | </a:t>
            </a:r>
            <a:r>
              <a:rPr lang="en-US" dirty="0" err="1">
                <a:hlinkClick r:id="rId2"/>
              </a:rPr>
              <a:t>Spreaker</a:t>
            </a:r>
            <a:endParaRPr lang="en-US" dirty="0"/>
          </a:p>
        </p:txBody>
      </p:sp>
    </p:spTree>
    <p:extLst>
      <p:ext uri="{BB962C8B-B14F-4D97-AF65-F5344CB8AC3E}">
        <p14:creationId xmlns:p14="http://schemas.microsoft.com/office/powerpoint/2010/main" val="2200631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29691-7247-755C-B51F-0D00A35D99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3FAA52-CB3F-D23D-1A13-CA253F256BDD}"/>
              </a:ext>
            </a:extLst>
          </p:cNvPr>
          <p:cNvSpPr>
            <a:spLocks noGrp="1"/>
          </p:cNvSpPr>
          <p:nvPr>
            <p:ph idx="1"/>
          </p:nvPr>
        </p:nvSpPr>
        <p:spPr/>
        <p:txBody>
          <a:bodyPr/>
          <a:lstStyle/>
          <a:p>
            <a:r>
              <a:rPr lang="en-US" dirty="0"/>
              <a:t>29:00 Global Shortages – clean food, clean water, energy, clothing and housing – Top Priority</a:t>
            </a:r>
          </a:p>
          <a:p>
            <a:r>
              <a:rPr lang="en-US" dirty="0"/>
              <a:t>30:00 How to Fix Countries</a:t>
            </a:r>
          </a:p>
          <a:p>
            <a:r>
              <a:rPr lang="en-US" dirty="0"/>
              <a:t>31:50 Banking Problem</a:t>
            </a:r>
          </a:p>
          <a:p>
            <a:r>
              <a:rPr lang="en-US" dirty="0"/>
              <a:t>33:50 How to Fix Governance</a:t>
            </a:r>
          </a:p>
          <a:p>
            <a:r>
              <a:rPr lang="en-US" dirty="0"/>
              <a:t>36:00 Media</a:t>
            </a:r>
          </a:p>
          <a:p>
            <a:r>
              <a:rPr lang="en-US" dirty="0"/>
              <a:t>37:00 Disconnect from World Control System and Federal Systems, Tax Systems, Exotic Weaponry</a:t>
            </a:r>
          </a:p>
          <a:p>
            <a:r>
              <a:rPr lang="en-US" dirty="0"/>
              <a:t>41:00 New Technology Introduction </a:t>
            </a:r>
          </a:p>
        </p:txBody>
      </p:sp>
    </p:spTree>
    <p:extLst>
      <p:ext uri="{BB962C8B-B14F-4D97-AF65-F5344CB8AC3E}">
        <p14:creationId xmlns:p14="http://schemas.microsoft.com/office/powerpoint/2010/main" val="2283663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6C367-CC54-9BEE-4333-7B73D66F1B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D0E5730-BB3C-0A92-0389-D2F5D8E3AB0D}"/>
              </a:ext>
            </a:extLst>
          </p:cNvPr>
          <p:cNvSpPr>
            <a:spLocks noGrp="1"/>
          </p:cNvSpPr>
          <p:nvPr>
            <p:ph idx="1"/>
          </p:nvPr>
        </p:nvSpPr>
        <p:spPr/>
        <p:txBody>
          <a:bodyPr/>
          <a:lstStyle/>
          <a:p>
            <a:r>
              <a:rPr lang="en-US" dirty="0"/>
              <a:t>41:13 Fix Military</a:t>
            </a:r>
          </a:p>
          <a:p>
            <a:r>
              <a:rPr lang="en-US" dirty="0"/>
              <a:t>48:30 Soldier Return Program</a:t>
            </a:r>
          </a:p>
          <a:p>
            <a:r>
              <a:rPr lang="en-US" dirty="0"/>
              <a:t>53:00 Apprenticeships</a:t>
            </a:r>
          </a:p>
          <a:p>
            <a:r>
              <a:rPr lang="en-US" dirty="0"/>
              <a:t>54:00 Corporate Espionage</a:t>
            </a:r>
          </a:p>
          <a:p>
            <a:r>
              <a:rPr lang="en-US" dirty="0"/>
              <a:t>60:00 Rouge Elements Removal</a:t>
            </a:r>
          </a:p>
          <a:p>
            <a:r>
              <a:rPr lang="en-US" dirty="0"/>
              <a:t>61:40 The Families</a:t>
            </a:r>
          </a:p>
          <a:p>
            <a:r>
              <a:rPr lang="en-US" dirty="0"/>
              <a:t>65:30 Pedophiles</a:t>
            </a:r>
          </a:p>
          <a:p>
            <a:r>
              <a:rPr lang="en-US" dirty="0"/>
              <a:t>68:40 Drugs and Gangland Issues</a:t>
            </a:r>
          </a:p>
        </p:txBody>
      </p:sp>
    </p:spTree>
    <p:extLst>
      <p:ext uri="{BB962C8B-B14F-4D97-AF65-F5344CB8AC3E}">
        <p14:creationId xmlns:p14="http://schemas.microsoft.com/office/powerpoint/2010/main" val="1045229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D6FF-A2AD-E8EC-555B-34539450DE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08687F-A622-EC48-3979-6A8279A9E7DE}"/>
              </a:ext>
            </a:extLst>
          </p:cNvPr>
          <p:cNvSpPr>
            <a:spLocks noGrp="1"/>
          </p:cNvSpPr>
          <p:nvPr>
            <p:ph idx="1"/>
          </p:nvPr>
        </p:nvSpPr>
        <p:spPr/>
        <p:txBody>
          <a:bodyPr/>
          <a:lstStyle/>
          <a:p>
            <a:r>
              <a:rPr lang="en-US" dirty="0"/>
              <a:t>75:50 Prostitution</a:t>
            </a:r>
          </a:p>
          <a:p>
            <a:r>
              <a:rPr lang="en-US" dirty="0"/>
              <a:t>78:30 Disaster Relief</a:t>
            </a:r>
          </a:p>
          <a:p>
            <a:r>
              <a:rPr lang="en-US" dirty="0"/>
              <a:t>80:40 IT </a:t>
            </a:r>
          </a:p>
          <a:p>
            <a:r>
              <a:rPr lang="en-US" dirty="0"/>
              <a:t>92:00 Essential Services – Oil, Water, Electricity, Food, Mining</a:t>
            </a:r>
          </a:p>
          <a:p>
            <a:r>
              <a:rPr lang="en-US" dirty="0"/>
              <a:t>94:30 Oil and Transportation</a:t>
            </a:r>
          </a:p>
          <a:p>
            <a:r>
              <a:rPr lang="en-US" dirty="0"/>
              <a:t>97:20 Law and Justice</a:t>
            </a:r>
          </a:p>
          <a:p>
            <a:r>
              <a:rPr lang="en-US" dirty="0"/>
              <a:t>99:20 Covid Fallout</a:t>
            </a:r>
          </a:p>
          <a:p>
            <a:r>
              <a:rPr lang="en-US" dirty="0"/>
              <a:t>105:20 Health Costs</a:t>
            </a:r>
          </a:p>
          <a:p>
            <a:endParaRPr lang="en-US" dirty="0"/>
          </a:p>
        </p:txBody>
      </p:sp>
    </p:spTree>
    <p:extLst>
      <p:ext uri="{BB962C8B-B14F-4D97-AF65-F5344CB8AC3E}">
        <p14:creationId xmlns:p14="http://schemas.microsoft.com/office/powerpoint/2010/main" val="2787128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E82F-9B1F-342E-D112-404C80AE44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BBB8705-5344-9604-8648-C9477A5D3B73}"/>
              </a:ext>
            </a:extLst>
          </p:cNvPr>
          <p:cNvSpPr>
            <a:spLocks noGrp="1"/>
          </p:cNvSpPr>
          <p:nvPr>
            <p:ph idx="1"/>
          </p:nvPr>
        </p:nvSpPr>
        <p:spPr/>
        <p:txBody>
          <a:bodyPr/>
          <a:lstStyle/>
          <a:p>
            <a:r>
              <a:rPr lang="en-US" dirty="0"/>
              <a:t>115:20 Modern Agriculture</a:t>
            </a:r>
          </a:p>
          <a:p>
            <a:r>
              <a:rPr lang="en-US" dirty="0"/>
              <a:t>118:20 American Water</a:t>
            </a:r>
          </a:p>
          <a:p>
            <a:r>
              <a:rPr lang="en-US" dirty="0"/>
              <a:t>121:00 Taxes</a:t>
            </a:r>
          </a:p>
          <a:p>
            <a:r>
              <a:rPr lang="en-US" dirty="0"/>
              <a:t>126:40 Mortgage and Housing</a:t>
            </a:r>
          </a:p>
          <a:p>
            <a:r>
              <a:rPr lang="en-US" dirty="0"/>
              <a:t>140:40 </a:t>
            </a:r>
            <a:r>
              <a:rPr lang="en-US"/>
              <a:t>Full Disclosure of Crimes </a:t>
            </a:r>
            <a:r>
              <a:rPr lang="en-US" dirty="0"/>
              <a:t>for Full Disclaimer </a:t>
            </a:r>
            <a:r>
              <a:rPr lang="en-US"/>
              <a:t>/ Correcting Things</a:t>
            </a:r>
            <a:endParaRPr lang="en-US" dirty="0"/>
          </a:p>
          <a:p>
            <a:endParaRPr lang="en-US" dirty="0"/>
          </a:p>
        </p:txBody>
      </p:sp>
    </p:spTree>
    <p:extLst>
      <p:ext uri="{BB962C8B-B14F-4D97-AF65-F5344CB8AC3E}">
        <p14:creationId xmlns:p14="http://schemas.microsoft.com/office/powerpoint/2010/main" val="3620582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3F04-E6C6-57FE-A82B-5F942765DFC5}"/>
              </a:ext>
            </a:extLst>
          </p:cNvPr>
          <p:cNvSpPr>
            <a:spLocks noGrp="1"/>
          </p:cNvSpPr>
          <p:nvPr>
            <p:ph type="title"/>
          </p:nvPr>
        </p:nvSpPr>
        <p:spPr/>
        <p:txBody>
          <a:bodyPr/>
          <a:lstStyle/>
          <a:p>
            <a:r>
              <a:rPr lang="en-US" dirty="0"/>
              <a:t>Mortgage and Housing Plan</a:t>
            </a:r>
          </a:p>
        </p:txBody>
      </p:sp>
      <p:sp>
        <p:nvSpPr>
          <p:cNvPr id="3" name="Content Placeholder 2">
            <a:extLst>
              <a:ext uri="{FF2B5EF4-FFF2-40B4-BE49-F238E27FC236}">
                <a16:creationId xmlns:a16="http://schemas.microsoft.com/office/drawing/2014/main" id="{0C51E1A5-64F4-90DB-4FFC-58E15F57AD09}"/>
              </a:ext>
            </a:extLst>
          </p:cNvPr>
          <p:cNvSpPr>
            <a:spLocks noGrp="1"/>
          </p:cNvSpPr>
          <p:nvPr>
            <p:ph idx="1"/>
          </p:nvPr>
        </p:nvSpPr>
        <p:spPr/>
        <p:txBody>
          <a:bodyPr>
            <a:normAutofit fontScale="40000" lnSpcReduction="20000"/>
          </a:bodyPr>
          <a:lstStyle/>
          <a:p>
            <a:r>
              <a:rPr lang="en-US" dirty="0"/>
              <a:t>What is value in life – not market</a:t>
            </a:r>
          </a:p>
          <a:p>
            <a:r>
              <a:rPr lang="en-US" dirty="0"/>
              <a:t>Everyone paid by hour same for all</a:t>
            </a:r>
          </a:p>
          <a:p>
            <a:r>
              <a:rPr lang="en-US" dirty="0"/>
              <a:t>Home 350k, 10% down  - Mortgage 315k</a:t>
            </a:r>
          </a:p>
          <a:p>
            <a:r>
              <a:rPr lang="en-US" dirty="0"/>
              <a:t>Principle after 8 years around 270k  1598 per month</a:t>
            </a:r>
          </a:p>
          <a:p>
            <a:r>
              <a:rPr lang="en-US" dirty="0"/>
              <a:t>Struggling and danger of foreclosure</a:t>
            </a:r>
          </a:p>
          <a:p>
            <a:r>
              <a:rPr lang="en-US" dirty="0"/>
              <a:t>True cost of home is 150 to 175k</a:t>
            </a:r>
          </a:p>
          <a:p>
            <a:r>
              <a:rPr lang="en-US" dirty="0"/>
              <a:t>Refinance down to build cost, using funds from Trust and IR of 2%</a:t>
            </a:r>
          </a:p>
          <a:p>
            <a:r>
              <a:rPr lang="en-US" dirty="0"/>
              <a:t>2% Admin Fee to Trust</a:t>
            </a:r>
          </a:p>
          <a:p>
            <a:r>
              <a:rPr lang="en-US" dirty="0"/>
              <a:t>1 banks, 2 keep people in homes and 3 reduces house prices</a:t>
            </a:r>
          </a:p>
          <a:p>
            <a:r>
              <a:rPr lang="en-US" dirty="0"/>
              <a:t>Removes mobile homes, 4 house homeless, 5 stop foreclosures reduces courts and legal fees, 6 increases taxes from homes as more are populated</a:t>
            </a:r>
          </a:p>
          <a:p>
            <a:r>
              <a:rPr lang="en-US" dirty="0"/>
              <a:t>7 reduced property taxes due to higher occupancy and less vacancy, 8 improves credit, stress levels and life styles, 9  ensures the local TPC villages does not impact local prices, </a:t>
            </a:r>
          </a:p>
          <a:p>
            <a:r>
              <a:rPr lang="en-US" dirty="0"/>
              <a:t>Will have an adverse impact on local markets near term – to counter 1 price held at 175k adjusted by inflation of home building costs</a:t>
            </a:r>
          </a:p>
          <a:p>
            <a:r>
              <a:rPr lang="en-US" dirty="0"/>
              <a:t>2 Designated a trust-named home – not rated at market value – to determine home as a separate entity, 3 loanee stays as trust loan for duration of mortgage , 4 lowering of mortgage is not taxed as income – payments fraud to begin with 5) portion of savings allocated to bank savings program with bank, who held the  mortgage, until the balance equals the original deposit of 35k, not taxable. used for retirement of estate distribution 6 encourages savings which is lacking, 7 flow of money increase between people, not harvested by banks,  8) people have more money to spend which expands economy, 9 ends boom and bust cycle</a:t>
            </a:r>
          </a:p>
          <a:p>
            <a:r>
              <a:rPr lang="en-US" dirty="0"/>
              <a:t>End of home based class</a:t>
            </a:r>
          </a:p>
          <a:p>
            <a:r>
              <a:rPr lang="en-US" dirty="0"/>
              <a:t>Trust acquires land for new towns and TPC Villages, reduce overcrowding of city and return portion to nature and away from coasts</a:t>
            </a:r>
          </a:p>
          <a:p>
            <a:pPr marL="0" indent="0">
              <a:buNone/>
            </a:pPr>
            <a:endParaRPr lang="en-US" dirty="0"/>
          </a:p>
        </p:txBody>
      </p:sp>
    </p:spTree>
    <p:extLst>
      <p:ext uri="{BB962C8B-B14F-4D97-AF65-F5344CB8AC3E}">
        <p14:creationId xmlns:p14="http://schemas.microsoft.com/office/powerpoint/2010/main" val="2616614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BE7B-70AC-A188-BBD9-EA6F55F4BC06}"/>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2A258363-5928-BD61-DC0F-E4CF8E100799}"/>
              </a:ext>
            </a:extLst>
          </p:cNvPr>
          <p:cNvPicPr>
            <a:picLocks noGrp="1" noChangeAspect="1"/>
          </p:cNvPicPr>
          <p:nvPr>
            <p:ph idx="1"/>
          </p:nvPr>
        </p:nvPicPr>
        <p:blipFill>
          <a:blip r:embed="rId2"/>
          <a:stretch>
            <a:fillRect/>
          </a:stretch>
        </p:blipFill>
        <p:spPr>
          <a:xfrm>
            <a:off x="-186159" y="365126"/>
            <a:ext cx="12637084" cy="5811838"/>
          </a:xfrm>
        </p:spPr>
      </p:pic>
    </p:spTree>
    <p:extLst>
      <p:ext uri="{BB962C8B-B14F-4D97-AF65-F5344CB8AC3E}">
        <p14:creationId xmlns:p14="http://schemas.microsoft.com/office/powerpoint/2010/main" val="409556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467</Words>
  <Application>Microsoft Office PowerPoint</Application>
  <PresentationFormat>Widescreen</PresentationFormat>
  <Paragraphs>46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Solution Show  Outline</vt:lpstr>
      <vt:lpstr>PowerPoint Presentation</vt:lpstr>
      <vt:lpstr>PowerPoint Presentation</vt:lpstr>
      <vt:lpstr>PowerPoint Presentation</vt:lpstr>
      <vt:lpstr>PowerPoint Presentation</vt:lpstr>
      <vt:lpstr>Mortgage and Housing Plan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Blaha</dc:creator>
  <cp:lastModifiedBy>Michael Blaha</cp:lastModifiedBy>
  <cp:revision>6</cp:revision>
  <dcterms:created xsi:type="dcterms:W3CDTF">2022-05-27T14:23:53Z</dcterms:created>
  <dcterms:modified xsi:type="dcterms:W3CDTF">2022-05-27T23:01:43Z</dcterms:modified>
</cp:coreProperties>
</file>