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7" r:id="rId2"/>
    <p:sldId id="283" r:id="rId3"/>
    <p:sldId id="286" r:id="rId4"/>
    <p:sldId id="288" r:id="rId5"/>
    <p:sldId id="289" r:id="rId6"/>
    <p:sldId id="290"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2" autoAdjust="0"/>
    <p:restoredTop sz="94660"/>
  </p:normalViewPr>
  <p:slideViewPr>
    <p:cSldViewPr snapToGrid="0">
      <p:cViewPr varScale="1">
        <p:scale>
          <a:sx n="109" d="100"/>
          <a:sy n="109" d="100"/>
        </p:scale>
        <p:origin x="498"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34ACF-9488-4C63-8A9A-C0850CE0CAA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2A84D46-E4C4-4167-9EC5-1A48E400FA4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91D401B-8F23-4676-98F0-1A16712D8675}"/>
              </a:ext>
            </a:extLst>
          </p:cNvPr>
          <p:cNvSpPr>
            <a:spLocks noGrp="1"/>
          </p:cNvSpPr>
          <p:nvPr>
            <p:ph type="dt" sz="half" idx="10"/>
          </p:nvPr>
        </p:nvSpPr>
        <p:spPr/>
        <p:txBody>
          <a:bodyPr/>
          <a:lstStyle/>
          <a:p>
            <a:fld id="{1576F933-7A68-41DE-94F6-91529230FFBD}" type="datetimeFigureOut">
              <a:rPr lang="en-US" smtClean="0"/>
              <a:t>11/17/2021</a:t>
            </a:fld>
            <a:endParaRPr lang="en-US"/>
          </a:p>
        </p:txBody>
      </p:sp>
      <p:sp>
        <p:nvSpPr>
          <p:cNvPr id="5" name="Footer Placeholder 4">
            <a:extLst>
              <a:ext uri="{FF2B5EF4-FFF2-40B4-BE49-F238E27FC236}">
                <a16:creationId xmlns:a16="http://schemas.microsoft.com/office/drawing/2014/main" id="{FE583D8A-39AB-4FEA-A323-0F8138888C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93F3016-654A-401A-9B62-5C8FD9464609}"/>
              </a:ext>
            </a:extLst>
          </p:cNvPr>
          <p:cNvSpPr>
            <a:spLocks noGrp="1"/>
          </p:cNvSpPr>
          <p:nvPr>
            <p:ph type="sldNum" sz="quarter" idx="12"/>
          </p:nvPr>
        </p:nvSpPr>
        <p:spPr/>
        <p:txBody>
          <a:bodyPr/>
          <a:lstStyle/>
          <a:p>
            <a:fld id="{B5E4AF80-EF54-4A7C-A3E9-0A81A88E4A5B}" type="slidenum">
              <a:rPr lang="en-US" smtClean="0"/>
              <a:t>‹#›</a:t>
            </a:fld>
            <a:endParaRPr lang="en-US"/>
          </a:p>
        </p:txBody>
      </p:sp>
    </p:spTree>
    <p:extLst>
      <p:ext uri="{BB962C8B-B14F-4D97-AF65-F5344CB8AC3E}">
        <p14:creationId xmlns:p14="http://schemas.microsoft.com/office/powerpoint/2010/main" val="15392648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552BE-229A-42FA-9B19-948B8C9330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D7660A2-A891-45F4-A399-D61F1DCEF50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20A816-C287-4E71-AFA7-667CA9EDAAEE}"/>
              </a:ext>
            </a:extLst>
          </p:cNvPr>
          <p:cNvSpPr>
            <a:spLocks noGrp="1"/>
          </p:cNvSpPr>
          <p:nvPr>
            <p:ph type="dt" sz="half" idx="10"/>
          </p:nvPr>
        </p:nvSpPr>
        <p:spPr/>
        <p:txBody>
          <a:bodyPr/>
          <a:lstStyle/>
          <a:p>
            <a:fld id="{1576F933-7A68-41DE-94F6-91529230FFBD}" type="datetimeFigureOut">
              <a:rPr lang="en-US" smtClean="0"/>
              <a:t>11/17/2021</a:t>
            </a:fld>
            <a:endParaRPr lang="en-US"/>
          </a:p>
        </p:txBody>
      </p:sp>
      <p:sp>
        <p:nvSpPr>
          <p:cNvPr id="5" name="Footer Placeholder 4">
            <a:extLst>
              <a:ext uri="{FF2B5EF4-FFF2-40B4-BE49-F238E27FC236}">
                <a16:creationId xmlns:a16="http://schemas.microsoft.com/office/drawing/2014/main" id="{89868F36-1F19-4CC9-BF9A-8F9DEBC4B4A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42476A-1860-46B9-8987-96CA1383B5CB}"/>
              </a:ext>
            </a:extLst>
          </p:cNvPr>
          <p:cNvSpPr>
            <a:spLocks noGrp="1"/>
          </p:cNvSpPr>
          <p:nvPr>
            <p:ph type="sldNum" sz="quarter" idx="12"/>
          </p:nvPr>
        </p:nvSpPr>
        <p:spPr/>
        <p:txBody>
          <a:bodyPr/>
          <a:lstStyle/>
          <a:p>
            <a:fld id="{B5E4AF80-EF54-4A7C-A3E9-0A81A88E4A5B}" type="slidenum">
              <a:rPr lang="en-US" smtClean="0"/>
              <a:t>‹#›</a:t>
            </a:fld>
            <a:endParaRPr lang="en-US"/>
          </a:p>
        </p:txBody>
      </p:sp>
    </p:spTree>
    <p:extLst>
      <p:ext uri="{BB962C8B-B14F-4D97-AF65-F5344CB8AC3E}">
        <p14:creationId xmlns:p14="http://schemas.microsoft.com/office/powerpoint/2010/main" val="322429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6D66-E1A3-4934-AFAF-86D9DD20FEB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A546F76-D243-4D09-B7A1-E126D954127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66D207-741B-4E22-9B95-6ECB1828B9DD}"/>
              </a:ext>
            </a:extLst>
          </p:cNvPr>
          <p:cNvSpPr>
            <a:spLocks noGrp="1"/>
          </p:cNvSpPr>
          <p:nvPr>
            <p:ph type="dt" sz="half" idx="10"/>
          </p:nvPr>
        </p:nvSpPr>
        <p:spPr/>
        <p:txBody>
          <a:bodyPr/>
          <a:lstStyle/>
          <a:p>
            <a:fld id="{1576F933-7A68-41DE-94F6-91529230FFBD}" type="datetimeFigureOut">
              <a:rPr lang="en-US" smtClean="0"/>
              <a:t>11/17/2021</a:t>
            </a:fld>
            <a:endParaRPr lang="en-US"/>
          </a:p>
        </p:txBody>
      </p:sp>
      <p:sp>
        <p:nvSpPr>
          <p:cNvPr id="5" name="Footer Placeholder 4">
            <a:extLst>
              <a:ext uri="{FF2B5EF4-FFF2-40B4-BE49-F238E27FC236}">
                <a16:creationId xmlns:a16="http://schemas.microsoft.com/office/drawing/2014/main" id="{5654FD71-7B63-449E-A80C-A42ABA3E593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12CF27D-2D09-4164-9B94-B5B1E316403A}"/>
              </a:ext>
            </a:extLst>
          </p:cNvPr>
          <p:cNvSpPr>
            <a:spLocks noGrp="1"/>
          </p:cNvSpPr>
          <p:nvPr>
            <p:ph type="sldNum" sz="quarter" idx="12"/>
          </p:nvPr>
        </p:nvSpPr>
        <p:spPr/>
        <p:txBody>
          <a:bodyPr/>
          <a:lstStyle/>
          <a:p>
            <a:fld id="{B5E4AF80-EF54-4A7C-A3E9-0A81A88E4A5B}" type="slidenum">
              <a:rPr lang="en-US" smtClean="0"/>
              <a:t>‹#›</a:t>
            </a:fld>
            <a:endParaRPr lang="en-US"/>
          </a:p>
        </p:txBody>
      </p:sp>
    </p:spTree>
    <p:extLst>
      <p:ext uri="{BB962C8B-B14F-4D97-AF65-F5344CB8AC3E}">
        <p14:creationId xmlns:p14="http://schemas.microsoft.com/office/powerpoint/2010/main" val="22742781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1A2F29-3A5A-4C03-A2F2-2D4243589C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5CD7F85-107A-42DE-840F-D01A74E0CB9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5B4F22B-A1C7-477A-9831-DCF60BFADE2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91CA0E-0DF1-49C6-A1B6-9B11FC367A92}"/>
              </a:ext>
            </a:extLst>
          </p:cNvPr>
          <p:cNvSpPr>
            <a:spLocks noGrp="1"/>
          </p:cNvSpPr>
          <p:nvPr>
            <p:ph type="dt" sz="half" idx="10"/>
          </p:nvPr>
        </p:nvSpPr>
        <p:spPr/>
        <p:txBody>
          <a:bodyPr/>
          <a:lstStyle/>
          <a:p>
            <a:fld id="{1576F933-7A68-41DE-94F6-91529230FFBD}" type="datetimeFigureOut">
              <a:rPr lang="en-US" smtClean="0"/>
              <a:t>11/17/2021</a:t>
            </a:fld>
            <a:endParaRPr lang="en-US"/>
          </a:p>
        </p:txBody>
      </p:sp>
      <p:sp>
        <p:nvSpPr>
          <p:cNvPr id="6" name="Footer Placeholder 5">
            <a:extLst>
              <a:ext uri="{FF2B5EF4-FFF2-40B4-BE49-F238E27FC236}">
                <a16:creationId xmlns:a16="http://schemas.microsoft.com/office/drawing/2014/main" id="{D5AD3A5C-5D2C-45CB-89A6-D1E17C79DC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5D9249-0DCD-4C25-A7E7-9ECEBB9E91AC}"/>
              </a:ext>
            </a:extLst>
          </p:cNvPr>
          <p:cNvSpPr>
            <a:spLocks noGrp="1"/>
          </p:cNvSpPr>
          <p:nvPr>
            <p:ph type="sldNum" sz="quarter" idx="12"/>
          </p:nvPr>
        </p:nvSpPr>
        <p:spPr/>
        <p:txBody>
          <a:bodyPr/>
          <a:lstStyle/>
          <a:p>
            <a:fld id="{B5E4AF80-EF54-4A7C-A3E9-0A81A88E4A5B}" type="slidenum">
              <a:rPr lang="en-US" smtClean="0"/>
              <a:t>‹#›</a:t>
            </a:fld>
            <a:endParaRPr lang="en-US"/>
          </a:p>
        </p:txBody>
      </p:sp>
    </p:spTree>
    <p:extLst>
      <p:ext uri="{BB962C8B-B14F-4D97-AF65-F5344CB8AC3E}">
        <p14:creationId xmlns:p14="http://schemas.microsoft.com/office/powerpoint/2010/main" val="13720429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2F077-8EFF-408E-88FC-E823E58CBA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F92FACC-8ADA-49DA-B39D-633C558095C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4868305-2143-4184-830C-FDBD66AA5B2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74C109-71A8-4B94-BFB1-AAB3EA4D93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63FF33-298D-4CD4-8114-9129379F7A9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CA5288D-B017-4C3E-BE65-9AE3C2A61097}"/>
              </a:ext>
            </a:extLst>
          </p:cNvPr>
          <p:cNvSpPr>
            <a:spLocks noGrp="1"/>
          </p:cNvSpPr>
          <p:nvPr>
            <p:ph type="dt" sz="half" idx="10"/>
          </p:nvPr>
        </p:nvSpPr>
        <p:spPr/>
        <p:txBody>
          <a:bodyPr/>
          <a:lstStyle/>
          <a:p>
            <a:fld id="{1576F933-7A68-41DE-94F6-91529230FFBD}" type="datetimeFigureOut">
              <a:rPr lang="en-US" smtClean="0"/>
              <a:t>11/17/2021</a:t>
            </a:fld>
            <a:endParaRPr lang="en-US"/>
          </a:p>
        </p:txBody>
      </p:sp>
      <p:sp>
        <p:nvSpPr>
          <p:cNvPr id="8" name="Footer Placeholder 7">
            <a:extLst>
              <a:ext uri="{FF2B5EF4-FFF2-40B4-BE49-F238E27FC236}">
                <a16:creationId xmlns:a16="http://schemas.microsoft.com/office/drawing/2014/main" id="{DEC8D75F-063F-48BB-9D7C-7F3360EBC9E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48FB045-35E4-44E6-B33D-3EA053D547C3}"/>
              </a:ext>
            </a:extLst>
          </p:cNvPr>
          <p:cNvSpPr>
            <a:spLocks noGrp="1"/>
          </p:cNvSpPr>
          <p:nvPr>
            <p:ph type="sldNum" sz="quarter" idx="12"/>
          </p:nvPr>
        </p:nvSpPr>
        <p:spPr/>
        <p:txBody>
          <a:bodyPr/>
          <a:lstStyle/>
          <a:p>
            <a:fld id="{B5E4AF80-EF54-4A7C-A3E9-0A81A88E4A5B}" type="slidenum">
              <a:rPr lang="en-US" smtClean="0"/>
              <a:t>‹#›</a:t>
            </a:fld>
            <a:endParaRPr lang="en-US"/>
          </a:p>
        </p:txBody>
      </p:sp>
    </p:spTree>
    <p:extLst>
      <p:ext uri="{BB962C8B-B14F-4D97-AF65-F5344CB8AC3E}">
        <p14:creationId xmlns:p14="http://schemas.microsoft.com/office/powerpoint/2010/main" val="2761780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17FEA7-22E8-40A7-B8FC-C2D82B76707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A5CCFB-484F-494B-A69A-903538AFAB06}"/>
              </a:ext>
            </a:extLst>
          </p:cNvPr>
          <p:cNvSpPr>
            <a:spLocks noGrp="1"/>
          </p:cNvSpPr>
          <p:nvPr>
            <p:ph type="dt" sz="half" idx="10"/>
          </p:nvPr>
        </p:nvSpPr>
        <p:spPr/>
        <p:txBody>
          <a:bodyPr/>
          <a:lstStyle/>
          <a:p>
            <a:fld id="{1576F933-7A68-41DE-94F6-91529230FFBD}" type="datetimeFigureOut">
              <a:rPr lang="en-US" smtClean="0"/>
              <a:t>11/17/2021</a:t>
            </a:fld>
            <a:endParaRPr lang="en-US"/>
          </a:p>
        </p:txBody>
      </p:sp>
      <p:sp>
        <p:nvSpPr>
          <p:cNvPr id="4" name="Footer Placeholder 3">
            <a:extLst>
              <a:ext uri="{FF2B5EF4-FFF2-40B4-BE49-F238E27FC236}">
                <a16:creationId xmlns:a16="http://schemas.microsoft.com/office/drawing/2014/main" id="{B8D5ADFE-8FAB-43DA-824D-72CC6F0304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1029E0-9E18-4A27-8628-FD98684F75A2}"/>
              </a:ext>
            </a:extLst>
          </p:cNvPr>
          <p:cNvSpPr>
            <a:spLocks noGrp="1"/>
          </p:cNvSpPr>
          <p:nvPr>
            <p:ph type="sldNum" sz="quarter" idx="12"/>
          </p:nvPr>
        </p:nvSpPr>
        <p:spPr/>
        <p:txBody>
          <a:bodyPr/>
          <a:lstStyle/>
          <a:p>
            <a:fld id="{B5E4AF80-EF54-4A7C-A3E9-0A81A88E4A5B}" type="slidenum">
              <a:rPr lang="en-US" smtClean="0"/>
              <a:t>‹#›</a:t>
            </a:fld>
            <a:endParaRPr lang="en-US"/>
          </a:p>
        </p:txBody>
      </p:sp>
    </p:spTree>
    <p:extLst>
      <p:ext uri="{BB962C8B-B14F-4D97-AF65-F5344CB8AC3E}">
        <p14:creationId xmlns:p14="http://schemas.microsoft.com/office/powerpoint/2010/main" val="2524310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B98076-15B8-4C7E-8DF8-8FDF90ACB040}"/>
              </a:ext>
            </a:extLst>
          </p:cNvPr>
          <p:cNvSpPr>
            <a:spLocks noGrp="1"/>
          </p:cNvSpPr>
          <p:nvPr>
            <p:ph type="dt" sz="half" idx="10"/>
          </p:nvPr>
        </p:nvSpPr>
        <p:spPr/>
        <p:txBody>
          <a:bodyPr/>
          <a:lstStyle/>
          <a:p>
            <a:fld id="{1576F933-7A68-41DE-94F6-91529230FFBD}" type="datetimeFigureOut">
              <a:rPr lang="en-US" smtClean="0"/>
              <a:t>11/17/2021</a:t>
            </a:fld>
            <a:endParaRPr lang="en-US"/>
          </a:p>
        </p:txBody>
      </p:sp>
      <p:sp>
        <p:nvSpPr>
          <p:cNvPr id="3" name="Footer Placeholder 2">
            <a:extLst>
              <a:ext uri="{FF2B5EF4-FFF2-40B4-BE49-F238E27FC236}">
                <a16:creationId xmlns:a16="http://schemas.microsoft.com/office/drawing/2014/main" id="{664A122F-E378-4488-9481-06EA1E5F62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1FFDA40-D876-4B7F-AF4E-46096C28B650}"/>
              </a:ext>
            </a:extLst>
          </p:cNvPr>
          <p:cNvSpPr>
            <a:spLocks noGrp="1"/>
          </p:cNvSpPr>
          <p:nvPr>
            <p:ph type="sldNum" sz="quarter" idx="12"/>
          </p:nvPr>
        </p:nvSpPr>
        <p:spPr/>
        <p:txBody>
          <a:bodyPr/>
          <a:lstStyle/>
          <a:p>
            <a:fld id="{B5E4AF80-EF54-4A7C-A3E9-0A81A88E4A5B}" type="slidenum">
              <a:rPr lang="en-US" smtClean="0"/>
              <a:t>‹#›</a:t>
            </a:fld>
            <a:endParaRPr lang="en-US"/>
          </a:p>
        </p:txBody>
      </p:sp>
    </p:spTree>
    <p:extLst>
      <p:ext uri="{BB962C8B-B14F-4D97-AF65-F5344CB8AC3E}">
        <p14:creationId xmlns:p14="http://schemas.microsoft.com/office/powerpoint/2010/main" val="9230578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1C0703-1717-414D-88BB-1E0C90C43A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555DDB5C-2F62-4CAE-BA5D-AC1E5034B8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4E0A16E-0EC6-41DF-9A55-779C932841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B12EBDC-EB42-4191-964E-15D92443D7CD}"/>
              </a:ext>
            </a:extLst>
          </p:cNvPr>
          <p:cNvSpPr>
            <a:spLocks noGrp="1"/>
          </p:cNvSpPr>
          <p:nvPr>
            <p:ph type="dt" sz="half" idx="10"/>
          </p:nvPr>
        </p:nvSpPr>
        <p:spPr/>
        <p:txBody>
          <a:bodyPr/>
          <a:lstStyle/>
          <a:p>
            <a:fld id="{1576F933-7A68-41DE-94F6-91529230FFBD}" type="datetimeFigureOut">
              <a:rPr lang="en-US" smtClean="0"/>
              <a:t>11/17/2021</a:t>
            </a:fld>
            <a:endParaRPr lang="en-US"/>
          </a:p>
        </p:txBody>
      </p:sp>
      <p:sp>
        <p:nvSpPr>
          <p:cNvPr id="6" name="Footer Placeholder 5">
            <a:extLst>
              <a:ext uri="{FF2B5EF4-FFF2-40B4-BE49-F238E27FC236}">
                <a16:creationId xmlns:a16="http://schemas.microsoft.com/office/drawing/2014/main" id="{1767FFE8-00D1-496E-B16C-4DF329F00B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A0E80B0-9848-49C6-AC59-C78643698893}"/>
              </a:ext>
            </a:extLst>
          </p:cNvPr>
          <p:cNvSpPr>
            <a:spLocks noGrp="1"/>
          </p:cNvSpPr>
          <p:nvPr>
            <p:ph type="sldNum" sz="quarter" idx="12"/>
          </p:nvPr>
        </p:nvSpPr>
        <p:spPr/>
        <p:txBody>
          <a:bodyPr/>
          <a:lstStyle/>
          <a:p>
            <a:fld id="{B5E4AF80-EF54-4A7C-A3E9-0A81A88E4A5B}" type="slidenum">
              <a:rPr lang="en-US" smtClean="0"/>
              <a:t>‹#›</a:t>
            </a:fld>
            <a:endParaRPr lang="en-US"/>
          </a:p>
        </p:txBody>
      </p:sp>
    </p:spTree>
    <p:extLst>
      <p:ext uri="{BB962C8B-B14F-4D97-AF65-F5344CB8AC3E}">
        <p14:creationId xmlns:p14="http://schemas.microsoft.com/office/powerpoint/2010/main" val="7684830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0C46C1-11DF-4731-A33C-D7BD9703D7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3034731-09DE-4FAB-A2CC-0616FB0973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90B3A78-C0B0-411E-BCDA-B3F4F709A53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4327DE-9BCC-4C77-9402-CAA0F37BD0E7}"/>
              </a:ext>
            </a:extLst>
          </p:cNvPr>
          <p:cNvSpPr>
            <a:spLocks noGrp="1"/>
          </p:cNvSpPr>
          <p:nvPr>
            <p:ph type="dt" sz="half" idx="10"/>
          </p:nvPr>
        </p:nvSpPr>
        <p:spPr/>
        <p:txBody>
          <a:bodyPr/>
          <a:lstStyle/>
          <a:p>
            <a:fld id="{1576F933-7A68-41DE-94F6-91529230FFBD}" type="datetimeFigureOut">
              <a:rPr lang="en-US" smtClean="0"/>
              <a:t>11/17/2021</a:t>
            </a:fld>
            <a:endParaRPr lang="en-US"/>
          </a:p>
        </p:txBody>
      </p:sp>
      <p:sp>
        <p:nvSpPr>
          <p:cNvPr id="6" name="Footer Placeholder 5">
            <a:extLst>
              <a:ext uri="{FF2B5EF4-FFF2-40B4-BE49-F238E27FC236}">
                <a16:creationId xmlns:a16="http://schemas.microsoft.com/office/drawing/2014/main" id="{849B61B3-5D30-4688-B6FB-84595B0F134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84AAF89-DBBA-457F-95C4-DCDBE602E9A5}"/>
              </a:ext>
            </a:extLst>
          </p:cNvPr>
          <p:cNvSpPr>
            <a:spLocks noGrp="1"/>
          </p:cNvSpPr>
          <p:nvPr>
            <p:ph type="sldNum" sz="quarter" idx="12"/>
          </p:nvPr>
        </p:nvSpPr>
        <p:spPr/>
        <p:txBody>
          <a:bodyPr/>
          <a:lstStyle/>
          <a:p>
            <a:fld id="{B5E4AF80-EF54-4A7C-A3E9-0A81A88E4A5B}" type="slidenum">
              <a:rPr lang="en-US" smtClean="0"/>
              <a:t>‹#›</a:t>
            </a:fld>
            <a:endParaRPr lang="en-US"/>
          </a:p>
        </p:txBody>
      </p:sp>
    </p:spTree>
    <p:extLst>
      <p:ext uri="{BB962C8B-B14F-4D97-AF65-F5344CB8AC3E}">
        <p14:creationId xmlns:p14="http://schemas.microsoft.com/office/powerpoint/2010/main" val="3563206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9E5377-7EF8-4164-B5D6-758641C1B9F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8FA3C5-9F34-4683-9C3C-AD6DB6B795B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96A01E-01A3-4403-BFA5-38B8B6540E47}"/>
              </a:ext>
            </a:extLst>
          </p:cNvPr>
          <p:cNvSpPr>
            <a:spLocks noGrp="1"/>
          </p:cNvSpPr>
          <p:nvPr>
            <p:ph type="dt" sz="half" idx="10"/>
          </p:nvPr>
        </p:nvSpPr>
        <p:spPr/>
        <p:txBody>
          <a:bodyPr/>
          <a:lstStyle/>
          <a:p>
            <a:fld id="{1576F933-7A68-41DE-94F6-91529230FFBD}" type="datetimeFigureOut">
              <a:rPr lang="en-US" smtClean="0"/>
              <a:t>11/17/2021</a:t>
            </a:fld>
            <a:endParaRPr lang="en-US"/>
          </a:p>
        </p:txBody>
      </p:sp>
      <p:sp>
        <p:nvSpPr>
          <p:cNvPr id="5" name="Footer Placeholder 4">
            <a:extLst>
              <a:ext uri="{FF2B5EF4-FFF2-40B4-BE49-F238E27FC236}">
                <a16:creationId xmlns:a16="http://schemas.microsoft.com/office/drawing/2014/main" id="{347ABE6F-6154-489F-A492-40EDC843DD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8A8F89-709A-4C1B-A7B6-DF12E0D46322}"/>
              </a:ext>
            </a:extLst>
          </p:cNvPr>
          <p:cNvSpPr>
            <a:spLocks noGrp="1"/>
          </p:cNvSpPr>
          <p:nvPr>
            <p:ph type="sldNum" sz="quarter" idx="12"/>
          </p:nvPr>
        </p:nvSpPr>
        <p:spPr/>
        <p:txBody>
          <a:bodyPr/>
          <a:lstStyle/>
          <a:p>
            <a:fld id="{B5E4AF80-EF54-4A7C-A3E9-0A81A88E4A5B}" type="slidenum">
              <a:rPr lang="en-US" smtClean="0"/>
              <a:t>‹#›</a:t>
            </a:fld>
            <a:endParaRPr lang="en-US"/>
          </a:p>
        </p:txBody>
      </p:sp>
    </p:spTree>
    <p:extLst>
      <p:ext uri="{BB962C8B-B14F-4D97-AF65-F5344CB8AC3E}">
        <p14:creationId xmlns:p14="http://schemas.microsoft.com/office/powerpoint/2010/main" val="12409596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F537E3F-F322-4DAB-9B5D-5A8D1F42914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667DF5E-9907-4DD1-A48C-14CB41D1CF8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CE7D46-2CBE-46B6-9CC3-7D43C9C1C302}"/>
              </a:ext>
            </a:extLst>
          </p:cNvPr>
          <p:cNvSpPr>
            <a:spLocks noGrp="1"/>
          </p:cNvSpPr>
          <p:nvPr>
            <p:ph type="dt" sz="half" idx="10"/>
          </p:nvPr>
        </p:nvSpPr>
        <p:spPr/>
        <p:txBody>
          <a:bodyPr/>
          <a:lstStyle/>
          <a:p>
            <a:fld id="{1576F933-7A68-41DE-94F6-91529230FFBD}" type="datetimeFigureOut">
              <a:rPr lang="en-US" smtClean="0"/>
              <a:t>11/17/2021</a:t>
            </a:fld>
            <a:endParaRPr lang="en-US"/>
          </a:p>
        </p:txBody>
      </p:sp>
      <p:sp>
        <p:nvSpPr>
          <p:cNvPr id="5" name="Footer Placeholder 4">
            <a:extLst>
              <a:ext uri="{FF2B5EF4-FFF2-40B4-BE49-F238E27FC236}">
                <a16:creationId xmlns:a16="http://schemas.microsoft.com/office/drawing/2014/main" id="{DE5BDBA0-915C-4DCD-AD2C-78873E5DBE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2056A1-E013-4B9E-BF71-7D881285F980}"/>
              </a:ext>
            </a:extLst>
          </p:cNvPr>
          <p:cNvSpPr>
            <a:spLocks noGrp="1"/>
          </p:cNvSpPr>
          <p:nvPr>
            <p:ph type="sldNum" sz="quarter" idx="12"/>
          </p:nvPr>
        </p:nvSpPr>
        <p:spPr/>
        <p:txBody>
          <a:bodyPr/>
          <a:lstStyle/>
          <a:p>
            <a:fld id="{B5E4AF80-EF54-4A7C-A3E9-0A81A88E4A5B}" type="slidenum">
              <a:rPr lang="en-US" smtClean="0"/>
              <a:t>‹#›</a:t>
            </a:fld>
            <a:endParaRPr lang="en-US"/>
          </a:p>
        </p:txBody>
      </p:sp>
    </p:spTree>
    <p:extLst>
      <p:ext uri="{BB962C8B-B14F-4D97-AF65-F5344CB8AC3E}">
        <p14:creationId xmlns:p14="http://schemas.microsoft.com/office/powerpoint/2010/main" val="16683477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8B107A5-4760-431F-AA84-6C72B3AD57C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394008-74DB-4202-8D95-7718E39887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9459E54-D905-48F5-A396-6E3BD6A6C47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76F933-7A68-41DE-94F6-91529230FFBD}" type="datetimeFigureOut">
              <a:rPr lang="en-US" smtClean="0"/>
              <a:t>11/17/2021</a:t>
            </a:fld>
            <a:endParaRPr lang="en-US"/>
          </a:p>
        </p:txBody>
      </p:sp>
      <p:sp>
        <p:nvSpPr>
          <p:cNvPr id="5" name="Footer Placeholder 4">
            <a:extLst>
              <a:ext uri="{FF2B5EF4-FFF2-40B4-BE49-F238E27FC236}">
                <a16:creationId xmlns:a16="http://schemas.microsoft.com/office/drawing/2014/main" id="{80C0C934-146C-4479-AC2E-9496FE197DA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506ACDC-3AF4-43B1-9595-9FA79333536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E4AF80-EF54-4A7C-A3E9-0A81A88E4A5B}" type="slidenum">
              <a:rPr lang="en-US" smtClean="0"/>
              <a:t>‹#›</a:t>
            </a:fld>
            <a:endParaRPr lang="en-US"/>
          </a:p>
        </p:txBody>
      </p:sp>
    </p:spTree>
    <p:extLst>
      <p:ext uri="{BB962C8B-B14F-4D97-AF65-F5344CB8AC3E}">
        <p14:creationId xmlns:p14="http://schemas.microsoft.com/office/powerpoint/2010/main" val="27872059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04801"/>
            <a:ext cx="12068432" cy="609600"/>
          </a:xfrm>
        </p:spPr>
        <p:txBody>
          <a:bodyPr>
            <a:normAutofit/>
          </a:bodyPr>
          <a:lstStyle/>
          <a:p>
            <a:r>
              <a:rPr lang="en-US" sz="3200" b="1" dirty="0">
                <a:solidFill>
                  <a:srgbClr val="C00000"/>
                </a:solidFill>
                <a:effectLst>
                  <a:outerShdw blurRad="38100" dist="38100" dir="2700000" algn="tl">
                    <a:srgbClr val="000000">
                      <a:alpha val="43137"/>
                    </a:srgbClr>
                  </a:outerShdw>
                </a:effectLst>
              </a:rPr>
              <a:t>Journey From Limitation/Unconsciousness to Freedom/Consciousness</a:t>
            </a:r>
          </a:p>
        </p:txBody>
      </p:sp>
      <p:sp>
        <p:nvSpPr>
          <p:cNvPr id="6" name="TextBox 5">
            <a:extLst>
              <a:ext uri="{FF2B5EF4-FFF2-40B4-BE49-F238E27FC236}">
                <a16:creationId xmlns:a16="http://schemas.microsoft.com/office/drawing/2014/main" id="{77DA48A9-C695-4122-899F-9472DDC13924}"/>
              </a:ext>
            </a:extLst>
          </p:cNvPr>
          <p:cNvSpPr txBox="1"/>
          <p:nvPr/>
        </p:nvSpPr>
        <p:spPr>
          <a:xfrm>
            <a:off x="538548" y="1299676"/>
            <a:ext cx="11114904" cy="5262979"/>
          </a:xfrm>
          <a:prstGeom prst="rect">
            <a:avLst/>
          </a:prstGeom>
          <a:noFill/>
        </p:spPr>
        <p:txBody>
          <a:bodyPr wrap="square" rtlCol="0">
            <a:spAutoFit/>
          </a:bodyPr>
          <a:lstStyle/>
          <a:p>
            <a:endParaRPr lang="en-US" sz="1200" dirty="0"/>
          </a:p>
          <a:p>
            <a:r>
              <a:rPr lang="en-US" sz="2400" b="1" u="sng" dirty="0"/>
              <a:t>Five Stages </a:t>
            </a:r>
          </a:p>
          <a:p>
            <a:endParaRPr lang="en-US" sz="2400" b="1" u="sng" dirty="0"/>
          </a:p>
          <a:p>
            <a:pPr marL="457200" indent="-457200">
              <a:buFont typeface="+mj-lt"/>
              <a:buAutoNum type="arabicPeriod"/>
            </a:pPr>
            <a:r>
              <a:rPr lang="en-US" sz="2400" dirty="0">
                <a:effectLst>
                  <a:outerShdw blurRad="38100" dist="38100" dir="2700000" algn="tl">
                    <a:srgbClr val="000000">
                      <a:alpha val="43137"/>
                    </a:srgbClr>
                  </a:outerShdw>
                </a:effectLst>
              </a:rPr>
              <a:t>False Self – “little me” yields to mass consciousness</a:t>
            </a:r>
          </a:p>
          <a:p>
            <a:pPr marL="457200" indent="-457200">
              <a:buFont typeface="+mj-lt"/>
              <a:buAutoNum type="arabicPeriod"/>
            </a:pPr>
            <a:endParaRPr lang="en-US" sz="2400" dirty="0">
              <a:effectLst>
                <a:outerShdw blurRad="38100" dist="38100" dir="2700000" algn="tl">
                  <a:srgbClr val="000000">
                    <a:alpha val="43137"/>
                  </a:srgbClr>
                </a:outerShdw>
              </a:effectLst>
            </a:endParaRPr>
          </a:p>
          <a:p>
            <a:pPr marL="457200" indent="-457200">
              <a:buFont typeface="+mj-lt"/>
              <a:buAutoNum type="arabicPeriod"/>
            </a:pPr>
            <a:r>
              <a:rPr lang="en-US" sz="2400" dirty="0">
                <a:effectLst>
                  <a:outerShdw blurRad="38100" dist="38100" dir="2700000" algn="tl">
                    <a:srgbClr val="000000">
                      <a:alpha val="43137"/>
                    </a:srgbClr>
                  </a:outerShdw>
                </a:effectLst>
              </a:rPr>
              <a:t>Cynicism – Growing feeling of something wrong or missing</a:t>
            </a:r>
          </a:p>
          <a:p>
            <a:pPr marL="457200" indent="-457200">
              <a:buFont typeface="+mj-lt"/>
              <a:buAutoNum type="arabicPeriod"/>
            </a:pPr>
            <a:endParaRPr lang="en-US" sz="2400" dirty="0">
              <a:effectLst>
                <a:outerShdw blurRad="38100" dist="38100" dir="2700000" algn="tl">
                  <a:srgbClr val="000000">
                    <a:alpha val="43137"/>
                  </a:srgbClr>
                </a:outerShdw>
              </a:effectLst>
            </a:endParaRPr>
          </a:p>
          <a:p>
            <a:pPr marL="457200" indent="-457200">
              <a:buFont typeface="+mj-lt"/>
              <a:buAutoNum type="arabicPeriod"/>
            </a:pPr>
            <a:r>
              <a:rPr lang="en-US" sz="2400" dirty="0">
                <a:effectLst>
                  <a:outerShdw blurRad="38100" dist="38100" dir="2700000" algn="tl">
                    <a:srgbClr val="000000">
                      <a:alpha val="43137"/>
                    </a:srgbClr>
                  </a:outerShdw>
                </a:effectLst>
              </a:rPr>
              <a:t>Introspection – Awareness solution found inside, not outside</a:t>
            </a:r>
          </a:p>
          <a:p>
            <a:pPr marL="457200" indent="-457200">
              <a:buFont typeface="+mj-lt"/>
              <a:buAutoNum type="arabicPeriod"/>
            </a:pPr>
            <a:endParaRPr lang="en-US" sz="2400" dirty="0">
              <a:effectLst>
                <a:outerShdw blurRad="38100" dist="38100" dir="2700000" algn="tl">
                  <a:srgbClr val="000000">
                    <a:alpha val="43137"/>
                  </a:srgbClr>
                </a:outerShdw>
              </a:effectLst>
            </a:endParaRPr>
          </a:p>
          <a:p>
            <a:pPr marL="457200" indent="-457200">
              <a:buFont typeface="+mj-lt"/>
              <a:buAutoNum type="arabicPeriod"/>
            </a:pPr>
            <a:r>
              <a:rPr lang="en-US" sz="2400" dirty="0">
                <a:effectLst>
                  <a:outerShdw blurRad="38100" dist="38100" dir="2700000" algn="tl">
                    <a:srgbClr val="000000">
                      <a:alpha val="43137"/>
                    </a:srgbClr>
                  </a:outerShdw>
                </a:effectLst>
              </a:rPr>
              <a:t>Resolution – Mastery of THOUGHTS, EMOTIONS and BELIEFS</a:t>
            </a:r>
          </a:p>
          <a:p>
            <a:pPr marL="457200" indent="-457200">
              <a:buFont typeface="+mj-lt"/>
              <a:buAutoNum type="arabicPeriod"/>
            </a:pPr>
            <a:endParaRPr lang="en-US" sz="2400" dirty="0">
              <a:effectLst>
                <a:outerShdw blurRad="38100" dist="38100" dir="2700000" algn="tl">
                  <a:srgbClr val="000000">
                    <a:alpha val="43137"/>
                  </a:srgbClr>
                </a:outerShdw>
              </a:effectLst>
            </a:endParaRPr>
          </a:p>
          <a:p>
            <a:pPr marL="457200" indent="-457200">
              <a:buFont typeface="+mj-lt"/>
              <a:buAutoNum type="arabicPeriod"/>
            </a:pPr>
            <a:r>
              <a:rPr lang="en-US" sz="2400" dirty="0">
                <a:effectLst>
                  <a:outerShdw blurRad="38100" dist="38100" dir="2700000" algn="tl">
                    <a:srgbClr val="000000">
                      <a:alpha val="43137"/>
                    </a:srgbClr>
                  </a:outerShdw>
                </a:effectLst>
              </a:rPr>
              <a:t>Conscious Creator – EGO can create new physical, social, economic and community structures &amp; paradigms</a:t>
            </a:r>
          </a:p>
          <a:p>
            <a:endParaRPr lang="en-US" sz="1200" dirty="0"/>
          </a:p>
          <a:p>
            <a:endParaRPr lang="en-US" sz="1200" dirty="0"/>
          </a:p>
          <a:p>
            <a:endParaRPr lang="en-US" sz="1200" dirty="0"/>
          </a:p>
        </p:txBody>
      </p:sp>
    </p:spTree>
    <p:extLst>
      <p:ext uri="{BB962C8B-B14F-4D97-AF65-F5344CB8AC3E}">
        <p14:creationId xmlns:p14="http://schemas.microsoft.com/office/powerpoint/2010/main" val="24454089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8420" y="304801"/>
            <a:ext cx="11742234" cy="609600"/>
          </a:xfrm>
        </p:spPr>
        <p:txBody>
          <a:bodyPr>
            <a:normAutofit/>
          </a:bodyPr>
          <a:lstStyle/>
          <a:p>
            <a:r>
              <a:rPr lang="en-US" sz="3200" b="1" dirty="0">
                <a:solidFill>
                  <a:srgbClr val="C00000"/>
                </a:solidFill>
                <a:effectLst>
                  <a:outerShdw blurRad="38100" dist="38100" dir="2700000" algn="tl">
                    <a:srgbClr val="000000">
                      <a:alpha val="43137"/>
                    </a:srgbClr>
                  </a:outerShdw>
                </a:effectLst>
              </a:rPr>
              <a:t>Who is ego or “little me” – narcissistic view of ONENESS</a:t>
            </a:r>
          </a:p>
        </p:txBody>
      </p:sp>
      <p:sp>
        <p:nvSpPr>
          <p:cNvPr id="4" name="TextBox 3">
            <a:extLst>
              <a:ext uri="{FF2B5EF4-FFF2-40B4-BE49-F238E27FC236}">
                <a16:creationId xmlns:a16="http://schemas.microsoft.com/office/drawing/2014/main" id="{F69A63CD-3671-43DB-B22A-2701E5D1FFED}"/>
              </a:ext>
            </a:extLst>
          </p:cNvPr>
          <p:cNvSpPr txBox="1"/>
          <p:nvPr/>
        </p:nvSpPr>
        <p:spPr>
          <a:xfrm>
            <a:off x="412596" y="1070215"/>
            <a:ext cx="11296184" cy="5632311"/>
          </a:xfrm>
          <a:prstGeom prst="rect">
            <a:avLst/>
          </a:prstGeom>
          <a:noFill/>
        </p:spPr>
        <p:txBody>
          <a:bodyPr wrap="square" rtlCol="0">
            <a:spAutoFit/>
          </a:bodyPr>
          <a:lstStyle/>
          <a:p>
            <a:r>
              <a:rPr lang="en-US" sz="2000" dirty="0"/>
              <a:t>The ego plays a very important role to INTUIT DANGER, so I can choose between flight or fight.</a:t>
            </a:r>
          </a:p>
          <a:p>
            <a:pPr marL="742950" lvl="1" indent="-285750">
              <a:buFont typeface="Arial" panose="020B0604020202020204" pitchFamily="34" charset="0"/>
              <a:buChar char="•"/>
            </a:pPr>
            <a:r>
              <a:rPr lang="en-US" sz="1600" dirty="0"/>
              <a:t>My “little me” is about self preservation and lifestyle maintenance. I </a:t>
            </a:r>
            <a:r>
              <a:rPr lang="en-US" sz="1600" b="1" u="sng" dirty="0"/>
              <a:t>LOVE</a:t>
            </a:r>
            <a:r>
              <a:rPr lang="en-US" sz="1600" dirty="0"/>
              <a:t> him very deeply for that</a:t>
            </a:r>
          </a:p>
          <a:p>
            <a:pPr marL="742950" lvl="1" indent="-285750">
              <a:buFont typeface="Arial" panose="020B0604020202020204" pitchFamily="34" charset="0"/>
              <a:buChar char="•"/>
            </a:pPr>
            <a:r>
              <a:rPr lang="en-US" sz="1600" dirty="0"/>
              <a:t>Some situations require instant response or a long life is not possible</a:t>
            </a:r>
          </a:p>
          <a:p>
            <a:pPr marL="742950" lvl="1" indent="-285750">
              <a:buFont typeface="Arial" panose="020B0604020202020204" pitchFamily="34" charset="0"/>
              <a:buChar char="•"/>
            </a:pPr>
            <a:r>
              <a:rPr lang="en-US" sz="1600" dirty="0"/>
              <a:t>He sees the all components of the world as a duality - good (safe) or bad (unsafe)</a:t>
            </a:r>
          </a:p>
          <a:p>
            <a:pPr marL="742950" lvl="1" indent="-285750">
              <a:buFont typeface="Arial" panose="020B0604020202020204" pitchFamily="34" charset="0"/>
              <a:buChar char="•"/>
            </a:pPr>
            <a:r>
              <a:rPr lang="en-US" sz="1600" b="1" u="sng" dirty="0"/>
              <a:t>ALL POSSIBILITY</a:t>
            </a:r>
            <a:r>
              <a:rPr lang="en-US" sz="1600" b="1" dirty="0"/>
              <a:t> </a:t>
            </a:r>
            <a:r>
              <a:rPr lang="en-US" sz="1600" dirty="0"/>
              <a:t>is uncertainty/chaos an it is frightening to the unaware</a:t>
            </a:r>
          </a:p>
          <a:p>
            <a:pPr marL="742950" lvl="1" indent="-285750">
              <a:buFont typeface="Arial" panose="020B0604020202020204" pitchFamily="34" charset="0"/>
              <a:buChar char="•"/>
            </a:pPr>
            <a:r>
              <a:rPr lang="en-US" sz="1600" b="1" u="sng" dirty="0"/>
              <a:t>FEAR</a:t>
            </a:r>
            <a:r>
              <a:rPr lang="en-US" sz="1600" dirty="0"/>
              <a:t> is stronger than </a:t>
            </a:r>
            <a:r>
              <a:rPr lang="en-US" sz="1600" b="1" u="sng" dirty="0"/>
              <a:t>LOVE</a:t>
            </a:r>
            <a:r>
              <a:rPr lang="en-US" sz="1600" dirty="0"/>
              <a:t>.  Death mis-weighs the expected risk/return relationship</a:t>
            </a:r>
          </a:p>
          <a:p>
            <a:endParaRPr lang="en-US" sz="1200" dirty="0"/>
          </a:p>
          <a:p>
            <a:r>
              <a:rPr lang="en-US" dirty="0"/>
              <a:t>Unconscious </a:t>
            </a:r>
            <a:r>
              <a:rPr lang="en-US" b="1" u="sng" dirty="0"/>
              <a:t>abdication</a:t>
            </a:r>
            <a:r>
              <a:rPr lang="en-US" dirty="0"/>
              <a:t> to “little me” of deciphering life’s experiences limits Egoic Advancement</a:t>
            </a:r>
          </a:p>
          <a:p>
            <a:pPr marL="742950" lvl="1" indent="-285750">
              <a:buFont typeface="Arial" panose="020B0604020202020204" pitchFamily="34" charset="0"/>
              <a:buChar char="•"/>
            </a:pPr>
            <a:r>
              <a:rPr lang="en-US" sz="1600" dirty="0"/>
              <a:t>Easy to take the negative energy from any experience and create a </a:t>
            </a:r>
            <a:r>
              <a:rPr lang="en-US" sz="1600" b="1" u="sng" dirty="0"/>
              <a:t>BELIEF</a:t>
            </a:r>
            <a:r>
              <a:rPr lang="en-US" sz="1600" dirty="0"/>
              <a:t>, so I can quickly respond to any situation </a:t>
            </a:r>
          </a:p>
          <a:p>
            <a:pPr marL="742950" lvl="1" indent="-285750">
              <a:buFont typeface="Arial" panose="020B0604020202020204" pitchFamily="34" charset="0"/>
              <a:buChar char="•"/>
            </a:pPr>
            <a:r>
              <a:rPr lang="en-US" sz="1600" b="1" u="sng" dirty="0"/>
              <a:t>BELIEFS</a:t>
            </a:r>
            <a:r>
              <a:rPr lang="en-US" sz="1600" dirty="0"/>
              <a:t> are unconscious ridged programs used by every living thing to see the good/bad duality</a:t>
            </a:r>
          </a:p>
          <a:p>
            <a:pPr marL="742950" lvl="1" indent="-285750">
              <a:buFont typeface="Arial" panose="020B0604020202020204" pitchFamily="34" charset="0"/>
              <a:buChar char="•"/>
            </a:pPr>
            <a:r>
              <a:rPr lang="en-US" sz="1600" b="1" u="sng" dirty="0"/>
              <a:t>EMOTIONS</a:t>
            </a:r>
            <a:r>
              <a:rPr lang="en-US" sz="1600" dirty="0"/>
              <a:t> rule and happiness depends on moment to moment feelings</a:t>
            </a:r>
          </a:p>
          <a:p>
            <a:pPr marL="742950" lvl="1" indent="-285750">
              <a:buFont typeface="Arial" panose="020B0604020202020204" pitchFamily="34" charset="0"/>
              <a:buChar char="•"/>
            </a:pPr>
            <a:r>
              <a:rPr lang="en-US" sz="1600" dirty="0"/>
              <a:t>Reality depends on </a:t>
            </a:r>
            <a:r>
              <a:rPr lang="en-US" sz="1600" b="1" u="sng" dirty="0"/>
              <a:t>BELIEFS</a:t>
            </a:r>
            <a:r>
              <a:rPr lang="en-US" sz="1600" dirty="0"/>
              <a:t> and disconnects from </a:t>
            </a:r>
            <a:r>
              <a:rPr lang="en-US" sz="1600" b="1" u="sng" dirty="0"/>
              <a:t>THOUGHTS</a:t>
            </a:r>
          </a:p>
          <a:p>
            <a:endParaRPr lang="en-US" sz="1200" dirty="0"/>
          </a:p>
          <a:p>
            <a:r>
              <a:rPr lang="en-US" dirty="0"/>
              <a:t>The ego controls the </a:t>
            </a:r>
            <a:r>
              <a:rPr lang="en-US" b="1" dirty="0"/>
              <a:t>Law of Correspondence</a:t>
            </a:r>
            <a:r>
              <a:rPr lang="en-US" dirty="0"/>
              <a:t>, where my inner reality creates my outer reality</a:t>
            </a:r>
          </a:p>
          <a:p>
            <a:pPr marL="742950" lvl="1" indent="-285750">
              <a:buFont typeface="Arial" panose="020B0604020202020204" pitchFamily="34" charset="0"/>
              <a:buChar char="•"/>
            </a:pPr>
            <a:r>
              <a:rPr lang="en-US" sz="1600" dirty="0"/>
              <a:t>“Little me” looks to the outer world, through the lens of my </a:t>
            </a:r>
            <a:r>
              <a:rPr lang="en-US" sz="1600" b="1" u="sng" dirty="0"/>
              <a:t>BELIEFS</a:t>
            </a:r>
            <a:r>
              <a:rPr lang="en-US" sz="1600" dirty="0"/>
              <a:t> to define me </a:t>
            </a:r>
          </a:p>
          <a:p>
            <a:pPr marL="742950" lvl="1" indent="-285750">
              <a:buFont typeface="Arial" panose="020B0604020202020204" pitchFamily="34" charset="0"/>
              <a:buChar char="•"/>
            </a:pPr>
            <a:r>
              <a:rPr lang="en-US" sz="1600" dirty="0"/>
              <a:t>The outer world (family, friends, culture, religion, government, economy, media and society) have their own </a:t>
            </a:r>
            <a:r>
              <a:rPr lang="en-US" sz="1600" b="1" u="sng" dirty="0"/>
              <a:t>BELIEFS</a:t>
            </a:r>
          </a:p>
          <a:p>
            <a:pPr marL="742950" lvl="1" indent="-285750">
              <a:buFont typeface="Arial" panose="020B0604020202020204" pitchFamily="34" charset="0"/>
              <a:buChar char="•"/>
            </a:pPr>
            <a:r>
              <a:rPr lang="en-US" sz="1600" dirty="0"/>
              <a:t>Thus I unquestionably follow cultural rules and the laws of the land</a:t>
            </a:r>
          </a:p>
          <a:p>
            <a:pPr marL="742950" lvl="1" indent="-285750">
              <a:buFont typeface="Arial" panose="020B0604020202020204" pitchFamily="34" charset="0"/>
              <a:buChar char="•"/>
            </a:pPr>
            <a:r>
              <a:rPr lang="en-US" sz="1600" dirty="0"/>
              <a:t>To seek approval, fit in and be accepted – “little me” sacrifices my need to evolve to a higher consciousness to outer reality</a:t>
            </a:r>
          </a:p>
          <a:p>
            <a:pPr marL="742950" lvl="1" indent="-285750">
              <a:buFont typeface="Arial" panose="020B0604020202020204" pitchFamily="34" charset="0"/>
              <a:buChar char="•"/>
            </a:pPr>
            <a:r>
              <a:rPr lang="en-US" sz="1600" dirty="0"/>
              <a:t>But compromising higher values leads to discontent and unhappiness; thus, “little me” attempts to control reality, other people, places and experiences</a:t>
            </a:r>
          </a:p>
          <a:p>
            <a:pPr marL="742950" lvl="1" indent="-285750">
              <a:buFont typeface="Arial" panose="020B0604020202020204" pitchFamily="34" charset="0"/>
              <a:buChar char="•"/>
            </a:pPr>
            <a:r>
              <a:rPr lang="en-US" sz="1600" dirty="0"/>
              <a:t>Self </a:t>
            </a:r>
            <a:r>
              <a:rPr lang="en-US" sz="1600" b="1" u="sng" dirty="0"/>
              <a:t>WORTH</a:t>
            </a:r>
            <a:r>
              <a:rPr lang="en-US" sz="1600" dirty="0"/>
              <a:t> attached to this limiting identity and the roles I play, whether victim or perpetrator</a:t>
            </a:r>
          </a:p>
          <a:p>
            <a:endParaRPr lang="en-US" sz="1200" dirty="0"/>
          </a:p>
        </p:txBody>
      </p:sp>
    </p:spTree>
    <p:extLst>
      <p:ext uri="{BB962C8B-B14F-4D97-AF65-F5344CB8AC3E}">
        <p14:creationId xmlns:p14="http://schemas.microsoft.com/office/powerpoint/2010/main" val="24608118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04801"/>
            <a:ext cx="12068432" cy="609600"/>
          </a:xfrm>
        </p:spPr>
        <p:txBody>
          <a:bodyPr>
            <a:normAutofit/>
          </a:bodyPr>
          <a:lstStyle/>
          <a:p>
            <a:r>
              <a:rPr lang="en-US" sz="3200" b="1" dirty="0">
                <a:solidFill>
                  <a:srgbClr val="C00000"/>
                </a:solidFill>
                <a:effectLst>
                  <a:outerShdw blurRad="38100" dist="38100" dir="2700000" algn="tl">
                    <a:srgbClr val="000000">
                      <a:alpha val="43137"/>
                    </a:srgbClr>
                  </a:outerShdw>
                </a:effectLst>
              </a:rPr>
              <a:t>Cynicism Stage</a:t>
            </a:r>
          </a:p>
        </p:txBody>
      </p:sp>
      <p:sp>
        <p:nvSpPr>
          <p:cNvPr id="6" name="TextBox 5">
            <a:extLst>
              <a:ext uri="{FF2B5EF4-FFF2-40B4-BE49-F238E27FC236}">
                <a16:creationId xmlns:a16="http://schemas.microsoft.com/office/drawing/2014/main" id="{77DA48A9-C695-4122-899F-9472DDC13924}"/>
              </a:ext>
            </a:extLst>
          </p:cNvPr>
          <p:cNvSpPr txBox="1"/>
          <p:nvPr/>
        </p:nvSpPr>
        <p:spPr>
          <a:xfrm>
            <a:off x="670696" y="914401"/>
            <a:ext cx="11102204" cy="5693866"/>
          </a:xfrm>
          <a:prstGeom prst="rect">
            <a:avLst/>
          </a:prstGeom>
          <a:noFill/>
        </p:spPr>
        <p:txBody>
          <a:bodyPr wrap="square" rtlCol="0">
            <a:spAutoFit/>
          </a:bodyPr>
          <a:lstStyle/>
          <a:p>
            <a:r>
              <a:rPr lang="en-US" sz="2000" dirty="0"/>
              <a:t>I begin to ask who am I, why am I here, what is my value?</a:t>
            </a:r>
          </a:p>
          <a:p>
            <a:pPr marL="749300" lvl="1" indent="-292100">
              <a:buFont typeface="Arial" panose="020B0604020202020204" pitchFamily="34" charset="0"/>
              <a:buChar char="•"/>
            </a:pPr>
            <a:r>
              <a:rPr lang="en-US" sz="1600" dirty="0"/>
              <a:t>Growing feeling that I am more than “little me;” something is missing / wrong, which induces a growing discomfort with life</a:t>
            </a:r>
            <a:endParaRPr lang="en-US" sz="1400" dirty="0"/>
          </a:p>
          <a:p>
            <a:pPr marL="742950" lvl="1" indent="-285750">
              <a:buFont typeface="Arial" panose="020B0604020202020204" pitchFamily="34" charset="0"/>
              <a:buChar char="•"/>
            </a:pPr>
            <a:r>
              <a:rPr lang="en-US" sz="1600" dirty="0"/>
              <a:t>Question mass consciousness and validity/restrictiveness of rules, beliefs and laws</a:t>
            </a:r>
          </a:p>
          <a:p>
            <a:pPr marL="742950" lvl="1" indent="-285750">
              <a:buFont typeface="Arial" panose="020B0604020202020204" pitchFamily="34" charset="0"/>
              <a:buChar char="•"/>
            </a:pPr>
            <a:r>
              <a:rPr lang="en-US" sz="1600" dirty="0"/>
              <a:t>Places where I found answers, like religion or traditions, that provided comfort no longer satisfying</a:t>
            </a:r>
          </a:p>
          <a:p>
            <a:pPr marL="742950" lvl="1" indent="-285750">
              <a:buFont typeface="Arial" panose="020B0604020202020204" pitchFamily="34" charset="0"/>
              <a:buChar char="•"/>
            </a:pPr>
            <a:r>
              <a:rPr lang="en-US" sz="1600" b="1" u="sng" dirty="0"/>
              <a:t>EMOTIONAL</a:t>
            </a:r>
            <a:r>
              <a:rPr lang="en-US" sz="1600" dirty="0"/>
              <a:t> triggers bring back past </a:t>
            </a:r>
            <a:r>
              <a:rPr lang="en-US" sz="1600" b="1" u="sng" dirty="0"/>
              <a:t>TRAUMAS/KARMA</a:t>
            </a:r>
          </a:p>
          <a:p>
            <a:endParaRPr lang="en-US" sz="2000" dirty="0"/>
          </a:p>
          <a:p>
            <a:r>
              <a:rPr lang="en-US" sz="2000" dirty="0"/>
              <a:t>Not ready to take responsibility, so I blame others and feel powerless for my dysfunction</a:t>
            </a:r>
            <a:endParaRPr lang="en-US" sz="1600" dirty="0"/>
          </a:p>
          <a:p>
            <a:pPr marL="742950" lvl="1" indent="-285750">
              <a:buFont typeface="Arial" panose="020B0604020202020204" pitchFamily="34" charset="0"/>
              <a:buChar char="•"/>
            </a:pPr>
            <a:r>
              <a:rPr lang="en-US" sz="1600" b="1" u="sng" dirty="0"/>
              <a:t>EMOTIONS</a:t>
            </a:r>
            <a:r>
              <a:rPr lang="en-US" sz="1600" dirty="0"/>
              <a:t> are strong and feel vulnerable to changes</a:t>
            </a:r>
          </a:p>
          <a:p>
            <a:pPr marL="742950" lvl="1" indent="-285750">
              <a:buFont typeface="Arial" panose="020B0604020202020204" pitchFamily="34" charset="0"/>
              <a:buChar char="•"/>
            </a:pPr>
            <a:r>
              <a:rPr lang="en-US" sz="1600" dirty="0"/>
              <a:t>Questioning my roles makes me feel lost and betrayed by others and by life</a:t>
            </a:r>
          </a:p>
          <a:p>
            <a:pPr marL="742950" lvl="1" indent="-285750">
              <a:buFont typeface="Arial" panose="020B0604020202020204" pitchFamily="34" charset="0"/>
              <a:buChar char="•"/>
            </a:pPr>
            <a:r>
              <a:rPr lang="en-US" sz="1600" dirty="0"/>
              <a:t>I do not make the connections between my </a:t>
            </a:r>
            <a:r>
              <a:rPr lang="en-US" sz="1600" b="1" u="sng" dirty="0"/>
              <a:t>THOUGHTS</a:t>
            </a:r>
            <a:r>
              <a:rPr lang="en-US" sz="1600" dirty="0"/>
              <a:t> and experiences in reality</a:t>
            </a:r>
          </a:p>
          <a:p>
            <a:pPr marL="742950" lvl="1" indent="-285750">
              <a:buFont typeface="Arial" panose="020B0604020202020204" pitchFamily="34" charset="0"/>
              <a:buChar char="•"/>
            </a:pPr>
            <a:r>
              <a:rPr lang="en-US" sz="1600" dirty="0"/>
              <a:t>The duality of good &amp; bad is preferable to the accepting </a:t>
            </a:r>
            <a:r>
              <a:rPr lang="en-US" sz="1600" b="1" u="sng" dirty="0"/>
              <a:t>ALL DIVERSITY/ALL OPPERTUNITY</a:t>
            </a:r>
          </a:p>
          <a:p>
            <a:pPr marL="742950" lvl="1" indent="-285750">
              <a:buFont typeface="Arial" panose="020B0604020202020204" pitchFamily="34" charset="0"/>
              <a:buChar char="•"/>
            </a:pPr>
            <a:r>
              <a:rPr lang="en-US" sz="1600" dirty="0"/>
              <a:t>I go through the motions of life, even while experiencing confusion, overwhelm, anxiety and depression</a:t>
            </a:r>
          </a:p>
          <a:p>
            <a:endParaRPr lang="en-US" sz="1200" dirty="0"/>
          </a:p>
          <a:p>
            <a:r>
              <a:rPr lang="en-US" sz="2000" dirty="0"/>
              <a:t>But the turn inwards and the awakening process begins</a:t>
            </a:r>
            <a:endParaRPr lang="en-US" sz="1600" dirty="0"/>
          </a:p>
          <a:p>
            <a:pPr marL="742950" lvl="1" indent="-285750">
              <a:buFont typeface="Arial" panose="020B0604020202020204" pitchFamily="34" charset="0"/>
              <a:buChar char="•"/>
            </a:pPr>
            <a:r>
              <a:rPr lang="en-US" sz="1600" dirty="0"/>
              <a:t>As I move from victim to survivor, my disempowering </a:t>
            </a:r>
            <a:r>
              <a:rPr lang="en-US" sz="1600" b="1" u="sng" dirty="0"/>
              <a:t>BELIEFS</a:t>
            </a:r>
            <a:r>
              <a:rPr lang="en-US" sz="1600" dirty="0"/>
              <a:t> are demonstrated in real life relationships, I get a realization of the subconscious programs running my life, but my </a:t>
            </a:r>
            <a:r>
              <a:rPr lang="en-US" sz="1600" b="1" u="sng" dirty="0"/>
              <a:t>DESIRE</a:t>
            </a:r>
            <a:r>
              <a:rPr lang="en-US" sz="1600" dirty="0"/>
              <a:t> to be accepted is stronger than my </a:t>
            </a:r>
            <a:r>
              <a:rPr lang="en-US" sz="1600" b="1" u="sng" dirty="0"/>
              <a:t>DESIRE</a:t>
            </a:r>
            <a:r>
              <a:rPr lang="en-US" sz="1600" dirty="0"/>
              <a:t> to free myself</a:t>
            </a:r>
          </a:p>
          <a:p>
            <a:pPr marL="742950" lvl="1" indent="-285750">
              <a:buFont typeface="Arial" panose="020B0604020202020204" pitchFamily="34" charset="0"/>
              <a:buChar char="•"/>
            </a:pPr>
            <a:r>
              <a:rPr lang="en-US" sz="1600" dirty="0"/>
              <a:t>Holding on to limiting beliefs that keeps me enslaved to the reality I have known</a:t>
            </a:r>
          </a:p>
          <a:p>
            <a:pPr marL="742950" lvl="1" indent="-285750">
              <a:buFont typeface="Arial" panose="020B0604020202020204" pitchFamily="34" charset="0"/>
              <a:buChar char="•"/>
            </a:pPr>
            <a:r>
              <a:rPr lang="en-US" sz="1600" dirty="0"/>
              <a:t>As I go through the challenges place before me to awakening, </a:t>
            </a:r>
            <a:r>
              <a:rPr lang="en-US" sz="1600" b="1" u="sng" dirty="0"/>
              <a:t>FEAR</a:t>
            </a:r>
            <a:r>
              <a:rPr lang="en-US" sz="1600" dirty="0"/>
              <a:t> of pain and suffering brings me back to my slumber</a:t>
            </a:r>
          </a:p>
          <a:p>
            <a:pPr marL="742950" lvl="1" indent="-285750">
              <a:buFont typeface="Arial" panose="020B0604020202020204" pitchFamily="34" charset="0"/>
              <a:buChar char="•"/>
            </a:pPr>
            <a:r>
              <a:rPr lang="en-US" sz="1600" dirty="0"/>
              <a:t>Although this is the first step to deprogram, I still trying to prove </a:t>
            </a:r>
            <a:r>
              <a:rPr lang="en-US" sz="1600" b="1" u="sng" dirty="0"/>
              <a:t>WORTH</a:t>
            </a:r>
            <a:r>
              <a:rPr lang="en-US" sz="1600" dirty="0"/>
              <a:t> by demonstrating my importance and seeking approval for efforts</a:t>
            </a:r>
          </a:p>
          <a:p>
            <a:pPr marL="742950" lvl="1" indent="-285750">
              <a:buFont typeface="Arial" panose="020B0604020202020204" pitchFamily="34" charset="0"/>
              <a:buChar char="•"/>
            </a:pPr>
            <a:r>
              <a:rPr lang="en-US" sz="1600" dirty="0"/>
              <a:t>I Begin to understand that </a:t>
            </a:r>
            <a:r>
              <a:rPr lang="en-US" sz="1600" b="1" dirty="0">
                <a:effectLst>
                  <a:outerShdw blurRad="38100" dist="38100" dir="2700000" algn="tl">
                    <a:srgbClr val="000000">
                      <a:alpha val="43137"/>
                    </a:srgbClr>
                  </a:outerShdw>
                </a:effectLst>
              </a:rPr>
              <a:t>HAPINESS</a:t>
            </a:r>
            <a:r>
              <a:rPr lang="en-US" sz="1600" dirty="0"/>
              <a:t> cannot be outwardly found in the physical world, but continue seeking it in other people, places and experiences</a:t>
            </a:r>
          </a:p>
        </p:txBody>
      </p:sp>
    </p:spTree>
    <p:extLst>
      <p:ext uri="{BB962C8B-B14F-4D97-AF65-F5344CB8AC3E}">
        <p14:creationId xmlns:p14="http://schemas.microsoft.com/office/powerpoint/2010/main" val="1736402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04801"/>
            <a:ext cx="12068432" cy="609600"/>
          </a:xfrm>
        </p:spPr>
        <p:txBody>
          <a:bodyPr>
            <a:normAutofit/>
          </a:bodyPr>
          <a:lstStyle/>
          <a:p>
            <a:r>
              <a:rPr lang="en-US" sz="3200" b="1" dirty="0">
                <a:solidFill>
                  <a:srgbClr val="C00000"/>
                </a:solidFill>
                <a:effectLst>
                  <a:outerShdw blurRad="38100" dist="38100" dir="2700000" algn="tl">
                    <a:srgbClr val="000000">
                      <a:alpha val="43137"/>
                    </a:srgbClr>
                  </a:outerShdw>
                </a:effectLst>
              </a:rPr>
              <a:t>Introspection Stage – Most Challenging and Perhaps Longest</a:t>
            </a:r>
          </a:p>
        </p:txBody>
      </p:sp>
      <p:sp>
        <p:nvSpPr>
          <p:cNvPr id="6" name="TextBox 5">
            <a:extLst>
              <a:ext uri="{FF2B5EF4-FFF2-40B4-BE49-F238E27FC236}">
                <a16:creationId xmlns:a16="http://schemas.microsoft.com/office/drawing/2014/main" id="{77DA48A9-C695-4122-899F-9472DDC13924}"/>
              </a:ext>
            </a:extLst>
          </p:cNvPr>
          <p:cNvSpPr txBox="1"/>
          <p:nvPr/>
        </p:nvSpPr>
        <p:spPr>
          <a:xfrm>
            <a:off x="696096" y="1025611"/>
            <a:ext cx="10900818" cy="6124754"/>
          </a:xfrm>
          <a:prstGeom prst="rect">
            <a:avLst/>
          </a:prstGeom>
          <a:noFill/>
        </p:spPr>
        <p:txBody>
          <a:bodyPr wrap="square" rtlCol="0">
            <a:spAutoFit/>
          </a:bodyPr>
          <a:lstStyle/>
          <a:p>
            <a:r>
              <a:rPr lang="en-US" sz="2000" dirty="0"/>
              <a:t>Begin to seek answers internally, wrestling power from “little me”</a:t>
            </a:r>
          </a:p>
          <a:p>
            <a:pPr marL="749300" lvl="1" indent="-292100">
              <a:buFont typeface="Arial" panose="020B0604020202020204" pitchFamily="34" charset="0"/>
              <a:buChar char="•"/>
            </a:pPr>
            <a:r>
              <a:rPr lang="en-US" sz="1600" dirty="0"/>
              <a:t>Growing feeling that I am more the “little me,” </a:t>
            </a:r>
            <a:r>
              <a:rPr lang="en-US" sz="1600" b="1" u="sng" dirty="0"/>
              <a:t>EVERYTHING IS CONNECTED</a:t>
            </a:r>
            <a:r>
              <a:rPr lang="en-US" sz="1600" dirty="0"/>
              <a:t>, something is missing/ wrong,  yet I disconnect from everyone and everything – facing the dichotomy of life and existence</a:t>
            </a:r>
          </a:p>
          <a:p>
            <a:pPr marL="749300" lvl="1" indent="-292100">
              <a:buFont typeface="Arial" panose="020B0604020202020204" pitchFamily="34" charset="0"/>
              <a:buChar char="•"/>
            </a:pPr>
            <a:r>
              <a:rPr lang="en-US" sz="1600" dirty="0"/>
              <a:t>Start by disengaging with mass consciousness and releasing many limiting </a:t>
            </a:r>
            <a:r>
              <a:rPr lang="en-US" sz="1600" b="1" u="sng" dirty="0"/>
              <a:t>BELIEFS</a:t>
            </a:r>
            <a:r>
              <a:rPr lang="en-US" sz="1600" dirty="0"/>
              <a:t> installed by parents, teachers, culture, society, religion, economy, politics and media</a:t>
            </a:r>
          </a:p>
          <a:p>
            <a:pPr marL="749300" lvl="1" indent="-292100">
              <a:buFont typeface="Arial" panose="020B0604020202020204" pitchFamily="34" charset="0"/>
              <a:buChar char="•"/>
            </a:pPr>
            <a:r>
              <a:rPr lang="en-US" sz="1600" dirty="0"/>
              <a:t>Spent lifetime under </a:t>
            </a:r>
            <a:r>
              <a:rPr lang="en-US" sz="1600" b="1" u="sng" dirty="0"/>
              <a:t>BELIEFS</a:t>
            </a:r>
            <a:r>
              <a:rPr lang="en-US" sz="1600" dirty="0"/>
              <a:t> causing emotional suffering, physical hardship and lost happiness. Now I can </a:t>
            </a:r>
            <a:r>
              <a:rPr lang="en-US" sz="1600" b="1" u="sng" dirty="0"/>
              <a:t>GRIEVE</a:t>
            </a:r>
            <a:r>
              <a:rPr lang="en-US" sz="1600" dirty="0"/>
              <a:t> over the life I never had </a:t>
            </a:r>
            <a:r>
              <a:rPr lang="en-US" sz="1600" b="1" u="sng" dirty="0"/>
              <a:t>AND</a:t>
            </a:r>
            <a:r>
              <a:rPr lang="en-US" sz="1600" dirty="0"/>
              <a:t> concurrently feel </a:t>
            </a:r>
            <a:r>
              <a:rPr lang="en-US" sz="1600" b="1" u="sng" dirty="0"/>
              <a:t>RELIEF</a:t>
            </a:r>
            <a:r>
              <a:rPr lang="en-US" sz="1600" dirty="0"/>
              <a:t> from breaking free from limitations.  </a:t>
            </a:r>
            <a:r>
              <a:rPr lang="en-US" sz="1600" b="1" u="sng" dirty="0"/>
              <a:t>JOYFUL HAPPINESS</a:t>
            </a:r>
            <a:r>
              <a:rPr lang="en-US" sz="1600" b="1" dirty="0"/>
              <a:t> </a:t>
            </a:r>
            <a:r>
              <a:rPr lang="en-US" sz="1600" dirty="0"/>
              <a:t>is my reward</a:t>
            </a:r>
          </a:p>
          <a:p>
            <a:endParaRPr lang="en-US" sz="1200" dirty="0"/>
          </a:p>
          <a:p>
            <a:r>
              <a:rPr lang="en-US" sz="2000" dirty="0"/>
              <a:t>As I awake, I notice others in slumber and wish to wake them</a:t>
            </a:r>
          </a:p>
          <a:p>
            <a:pPr marL="749300" lvl="1" indent="-292100">
              <a:buFont typeface="Arial" panose="020B0604020202020204" pitchFamily="34" charset="0"/>
              <a:buChar char="•"/>
            </a:pPr>
            <a:r>
              <a:rPr lang="en-US" sz="1600" dirty="0"/>
              <a:t>Trying to wake them is </a:t>
            </a:r>
            <a:r>
              <a:rPr lang="en-US" sz="1600" b="1" u="sng" dirty="0"/>
              <a:t>JUDGEMENTAL</a:t>
            </a:r>
            <a:r>
              <a:rPr lang="en-US" sz="1600" dirty="0"/>
              <a:t>, but judgement is important to understand </a:t>
            </a:r>
            <a:r>
              <a:rPr lang="en-US" sz="1600" b="1" u="sng" dirty="0"/>
              <a:t>ALL POSSIBILITY</a:t>
            </a:r>
            <a:r>
              <a:rPr lang="en-US" sz="1600" b="1" dirty="0"/>
              <a:t> </a:t>
            </a:r>
            <a:r>
              <a:rPr lang="en-US" sz="1600" dirty="0"/>
              <a:t>and </a:t>
            </a:r>
            <a:r>
              <a:rPr lang="en-US" sz="1600" b="1" u="sng" dirty="0"/>
              <a:t>ALL DIVERSITY</a:t>
            </a:r>
            <a:r>
              <a:rPr lang="en-US" sz="1600" dirty="0"/>
              <a:t>, which is tantamount to </a:t>
            </a:r>
            <a:r>
              <a:rPr lang="en-US" sz="1600" b="1" u="sng" dirty="0"/>
              <a:t>ACCEPTANCE</a:t>
            </a:r>
            <a:r>
              <a:rPr lang="en-US" sz="1600" dirty="0"/>
              <a:t> that souls are pure and redemption is a personal internal process</a:t>
            </a:r>
          </a:p>
          <a:p>
            <a:pPr marL="749300" lvl="1" indent="-292100">
              <a:buFont typeface="Arial" panose="020B0604020202020204" pitchFamily="34" charset="0"/>
              <a:buChar char="•"/>
            </a:pPr>
            <a:r>
              <a:rPr lang="en-US" sz="1600" dirty="0"/>
              <a:t>Seen as different, weird and perhaps crazy.  I feel like I am the only one awake, no one understands me and no one with whom I can connect.  Why wake up if I am to be alone and lonely?</a:t>
            </a:r>
          </a:p>
          <a:p>
            <a:pPr marL="749300" lvl="1" indent="-292100">
              <a:buFont typeface="Arial" panose="020B0604020202020204" pitchFamily="34" charset="0"/>
              <a:buChar char="•"/>
            </a:pPr>
            <a:r>
              <a:rPr lang="en-US" sz="1600" dirty="0"/>
              <a:t>I disentangle previous roles and reject previous identity, beginning to see </a:t>
            </a:r>
            <a:r>
              <a:rPr lang="en-US" sz="1600" b="1" u="sng" dirty="0"/>
              <a:t>ALL POSSIBILITY</a:t>
            </a:r>
            <a:r>
              <a:rPr lang="en-US" sz="1600" b="1" dirty="0"/>
              <a:t> </a:t>
            </a:r>
            <a:r>
              <a:rPr lang="en-US" sz="1600" dirty="0"/>
              <a:t>instead of good and bad</a:t>
            </a:r>
          </a:p>
          <a:p>
            <a:endParaRPr lang="en-US" sz="1200" dirty="0"/>
          </a:p>
          <a:p>
            <a:r>
              <a:rPr lang="en-US" sz="2000" dirty="0"/>
              <a:t>My </a:t>
            </a:r>
            <a:r>
              <a:rPr lang="en-US" sz="2000" b="1" u="sng" dirty="0"/>
              <a:t>DESIRE TO BE ACCEPTED</a:t>
            </a:r>
            <a:r>
              <a:rPr lang="en-US" sz="2000" dirty="0"/>
              <a:t> is being overcome by my </a:t>
            </a:r>
            <a:r>
              <a:rPr lang="en-US" sz="2000" b="1" u="sng" dirty="0"/>
              <a:t>DESIRE TO BE FREE AND AWAKE</a:t>
            </a:r>
            <a:endParaRPr lang="en-US" sz="2000" dirty="0"/>
          </a:p>
          <a:p>
            <a:pPr marL="742950" lvl="1" indent="-285750">
              <a:buFont typeface="Arial" panose="020B0604020202020204" pitchFamily="34" charset="0"/>
              <a:buChar char="•"/>
            </a:pPr>
            <a:r>
              <a:rPr lang="en-US" sz="1600" dirty="0"/>
              <a:t>I no longer look outside myself for </a:t>
            </a:r>
            <a:r>
              <a:rPr lang="en-US" sz="1600" b="1" u="sng" dirty="0"/>
              <a:t>HAPPINESS</a:t>
            </a:r>
            <a:r>
              <a:rPr lang="en-US" sz="1600" b="1" dirty="0"/>
              <a:t>.</a:t>
            </a:r>
            <a:r>
              <a:rPr lang="en-US" sz="1600" dirty="0"/>
              <a:t>  From within, </a:t>
            </a:r>
            <a:r>
              <a:rPr lang="en-US" sz="1600" b="1" u="sng" dirty="0"/>
              <a:t>PEACE</a:t>
            </a:r>
            <a:r>
              <a:rPr lang="en-US" sz="1600" dirty="0"/>
              <a:t> and </a:t>
            </a:r>
            <a:r>
              <a:rPr lang="en-US" sz="1600" b="1" u="sng" dirty="0"/>
              <a:t>FREEDOM</a:t>
            </a:r>
            <a:r>
              <a:rPr lang="en-US" sz="1600" dirty="0"/>
              <a:t> define my </a:t>
            </a:r>
            <a:r>
              <a:rPr lang="en-US" sz="1600" b="1" u="sng" dirty="0"/>
              <a:t>HAPPINESS</a:t>
            </a:r>
          </a:p>
          <a:p>
            <a:pPr marL="742950" lvl="1" indent="-285750">
              <a:buFont typeface="Arial" panose="020B0604020202020204" pitchFamily="34" charset="0"/>
              <a:buChar char="•"/>
            </a:pPr>
            <a:r>
              <a:rPr lang="en-US" sz="1600" dirty="0"/>
              <a:t>Now I can see the linkage between </a:t>
            </a:r>
            <a:r>
              <a:rPr lang="en-US" sz="1600" b="1" u="sng" dirty="0"/>
              <a:t>THOUGHTS</a:t>
            </a:r>
            <a:r>
              <a:rPr lang="en-US" sz="1600" dirty="0"/>
              <a:t> and </a:t>
            </a:r>
            <a:r>
              <a:rPr lang="en-US" sz="1600" b="1" u="sng" dirty="0"/>
              <a:t>BELIEFS</a:t>
            </a:r>
            <a:r>
              <a:rPr lang="en-US" sz="1600" dirty="0"/>
              <a:t> and my ability to create my </a:t>
            </a:r>
            <a:r>
              <a:rPr lang="en-US" sz="1600" b="1" u="sng" dirty="0"/>
              <a:t>REALITY</a:t>
            </a:r>
          </a:p>
          <a:p>
            <a:pPr marL="742950" lvl="1" indent="-285750">
              <a:buFont typeface="Arial" panose="020B0604020202020204" pitchFamily="34" charset="0"/>
              <a:buChar char="•"/>
            </a:pPr>
            <a:r>
              <a:rPr lang="en-US" sz="1600" dirty="0"/>
              <a:t>Old programs make controlling </a:t>
            </a:r>
            <a:r>
              <a:rPr lang="en-US" sz="1600" b="1" u="sng" dirty="0"/>
              <a:t>THOUGHTS</a:t>
            </a:r>
            <a:r>
              <a:rPr lang="en-US" sz="1600" dirty="0"/>
              <a:t> and </a:t>
            </a:r>
            <a:r>
              <a:rPr lang="en-US" sz="1600" b="1" u="sng" dirty="0"/>
              <a:t>BELIEFS</a:t>
            </a:r>
            <a:r>
              <a:rPr lang="en-US" sz="1600" dirty="0"/>
              <a:t> more difficult</a:t>
            </a:r>
          </a:p>
          <a:p>
            <a:pPr marL="742950" lvl="1" indent="-285750">
              <a:buFont typeface="Arial" panose="020B0604020202020204" pitchFamily="34" charset="0"/>
              <a:buChar char="•"/>
            </a:pPr>
            <a:r>
              <a:rPr lang="en-US" sz="1600" dirty="0"/>
              <a:t>I know it is too late and I cannot forget what I have remembered; but despite my loneliness and desire to fit in, I will not go back to slumber</a:t>
            </a:r>
          </a:p>
          <a:p>
            <a:pPr marL="742950" lvl="1" indent="-285750">
              <a:buFont typeface="Arial" panose="020B0604020202020204" pitchFamily="34" charset="0"/>
              <a:buChar char="•"/>
            </a:pPr>
            <a:r>
              <a:rPr lang="en-US" sz="1600" dirty="0"/>
              <a:t>Meditation, yoga and mindfulness are effective </a:t>
            </a:r>
            <a:r>
              <a:rPr lang="en-US" sz="1600" b="1" u="sng" dirty="0"/>
              <a:t>SPIRITUAL PRACTICES</a:t>
            </a:r>
            <a:r>
              <a:rPr lang="en-US" sz="1600" b="1" dirty="0"/>
              <a:t> </a:t>
            </a:r>
            <a:r>
              <a:rPr lang="en-US" sz="1600" dirty="0"/>
              <a:t>in the quest for answers</a:t>
            </a:r>
          </a:p>
          <a:p>
            <a:endParaRPr lang="en-US" sz="1200" dirty="0"/>
          </a:p>
          <a:p>
            <a:endParaRPr lang="en-US" sz="1200" dirty="0"/>
          </a:p>
          <a:p>
            <a:endParaRPr lang="en-US" sz="1200" dirty="0"/>
          </a:p>
        </p:txBody>
      </p:sp>
    </p:spTree>
    <p:extLst>
      <p:ext uri="{BB962C8B-B14F-4D97-AF65-F5344CB8AC3E}">
        <p14:creationId xmlns:p14="http://schemas.microsoft.com/office/powerpoint/2010/main" val="2804725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04801"/>
            <a:ext cx="12068432" cy="609600"/>
          </a:xfrm>
        </p:spPr>
        <p:txBody>
          <a:bodyPr>
            <a:normAutofit/>
          </a:bodyPr>
          <a:lstStyle/>
          <a:p>
            <a:r>
              <a:rPr lang="en-US" sz="3200" b="1" dirty="0">
                <a:solidFill>
                  <a:srgbClr val="C00000"/>
                </a:solidFill>
                <a:effectLst>
                  <a:outerShdw blurRad="38100" dist="38100" dir="2700000" algn="tl">
                    <a:srgbClr val="000000">
                      <a:alpha val="43137"/>
                    </a:srgbClr>
                  </a:outerShdw>
                </a:effectLst>
              </a:rPr>
              <a:t>Resolutions Stage: True Self Overshadows ego</a:t>
            </a:r>
          </a:p>
        </p:txBody>
      </p:sp>
      <p:sp>
        <p:nvSpPr>
          <p:cNvPr id="6" name="TextBox 5">
            <a:extLst>
              <a:ext uri="{FF2B5EF4-FFF2-40B4-BE49-F238E27FC236}">
                <a16:creationId xmlns:a16="http://schemas.microsoft.com/office/drawing/2014/main" id="{77DA48A9-C695-4122-899F-9472DDC13924}"/>
              </a:ext>
            </a:extLst>
          </p:cNvPr>
          <p:cNvSpPr txBox="1"/>
          <p:nvPr/>
        </p:nvSpPr>
        <p:spPr>
          <a:xfrm>
            <a:off x="696096" y="1025611"/>
            <a:ext cx="10639169" cy="5632311"/>
          </a:xfrm>
          <a:prstGeom prst="rect">
            <a:avLst/>
          </a:prstGeom>
          <a:noFill/>
        </p:spPr>
        <p:txBody>
          <a:bodyPr wrap="square" rtlCol="0">
            <a:spAutoFit/>
          </a:bodyPr>
          <a:lstStyle/>
          <a:p>
            <a:r>
              <a:rPr lang="en-US" sz="2000" dirty="0"/>
              <a:t>Mastered </a:t>
            </a:r>
            <a:r>
              <a:rPr lang="en-US" sz="2000" b="1" u="sng" dirty="0"/>
              <a:t>THOUGHTS</a:t>
            </a:r>
            <a:r>
              <a:rPr lang="en-US" sz="2000" dirty="0"/>
              <a:t> support harmony and balance</a:t>
            </a:r>
          </a:p>
          <a:p>
            <a:pPr marL="749300" lvl="1" indent="-292100">
              <a:buFont typeface="Arial" panose="020B0604020202020204" pitchFamily="34" charset="0"/>
              <a:buChar char="•"/>
            </a:pPr>
            <a:r>
              <a:rPr lang="en-US" sz="1600" dirty="0"/>
              <a:t>I am still me, but free from ego control and no authentic parts have been lost in the awakening </a:t>
            </a:r>
          </a:p>
          <a:p>
            <a:pPr marL="749300" lvl="1" indent="-292100">
              <a:buFont typeface="Arial" panose="020B0604020202020204" pitchFamily="34" charset="0"/>
              <a:buChar char="•"/>
            </a:pPr>
            <a:r>
              <a:rPr lang="en-US" sz="1600" b="1" u="sng" dirty="0"/>
              <a:t>CONSCIOUSNESS</a:t>
            </a:r>
            <a:r>
              <a:rPr lang="en-US" sz="1600" dirty="0"/>
              <a:t> replaces unconscious programming, with no mental or emotional prisons holding me captive</a:t>
            </a:r>
          </a:p>
          <a:p>
            <a:pPr marL="749300" lvl="1" indent="-292100">
              <a:buFont typeface="Arial" panose="020B0604020202020204" pitchFamily="34" charset="0"/>
              <a:buChar char="•"/>
            </a:pPr>
            <a:r>
              <a:rPr lang="en-US" sz="1600" dirty="0"/>
              <a:t>I can see life in a way that past and present all make sense, forgiving everyone and everything including myself</a:t>
            </a:r>
          </a:p>
          <a:p>
            <a:pPr marL="749300" lvl="1" indent="-292100">
              <a:buFont typeface="Arial" panose="020B0604020202020204" pitchFamily="34" charset="0"/>
              <a:buChar char="•"/>
            </a:pPr>
            <a:r>
              <a:rPr lang="en-US" sz="1600" dirty="0"/>
              <a:t>I possess access to inner power without ego control.  Doubt replaced with faith and trust</a:t>
            </a:r>
          </a:p>
          <a:p>
            <a:pPr marL="749300" lvl="1" indent="-292100">
              <a:buFont typeface="Arial" panose="020B0604020202020204" pitchFamily="34" charset="0"/>
              <a:buChar char="•"/>
            </a:pPr>
            <a:r>
              <a:rPr lang="en-US" sz="1600" dirty="0"/>
              <a:t>Concepts of good and bad have dissolved, yet I know that inside everyone and everything is love</a:t>
            </a:r>
          </a:p>
          <a:p>
            <a:pPr marL="749300" lvl="1" indent="-292100">
              <a:buFont typeface="Arial" panose="020B0604020202020204" pitchFamily="34" charset="0"/>
              <a:buChar char="•"/>
            </a:pPr>
            <a:r>
              <a:rPr lang="en-US" sz="1600" dirty="0"/>
              <a:t>I take responsibility for my entire life, no longer blaming anyone or anything</a:t>
            </a:r>
          </a:p>
          <a:p>
            <a:endParaRPr lang="en-US" sz="1200" dirty="0"/>
          </a:p>
          <a:p>
            <a:r>
              <a:rPr lang="en-US" sz="2000" dirty="0"/>
              <a:t>My love of life and all creation overflows unconditionally, with gratitude and appreciation as my common </a:t>
            </a:r>
            <a:r>
              <a:rPr lang="en-US" sz="2000" b="1" u="sng" dirty="0"/>
              <a:t>STATE OF BEING</a:t>
            </a:r>
          </a:p>
          <a:p>
            <a:pPr marL="749300" lvl="1" indent="-292100">
              <a:buFont typeface="Arial" panose="020B0604020202020204" pitchFamily="34" charset="0"/>
              <a:buChar char="•"/>
            </a:pPr>
            <a:r>
              <a:rPr lang="en-US" sz="1600" dirty="0"/>
              <a:t>I have a growing feeling that </a:t>
            </a:r>
            <a:r>
              <a:rPr lang="en-US" sz="1600" b="1" u="sng" dirty="0"/>
              <a:t>I AM</a:t>
            </a:r>
          </a:p>
          <a:p>
            <a:pPr marL="749300" lvl="1" indent="-292100">
              <a:buFont typeface="Arial" panose="020B0604020202020204" pitchFamily="34" charset="0"/>
              <a:buChar char="•"/>
            </a:pPr>
            <a:r>
              <a:rPr lang="en-US" sz="1600" dirty="0"/>
              <a:t>Rather than taking responsibility for others, I empower them to empower themselves</a:t>
            </a:r>
          </a:p>
          <a:p>
            <a:pPr marL="749300" lvl="1" indent="-292100">
              <a:buFont typeface="Arial" panose="020B0604020202020204" pitchFamily="34" charset="0"/>
              <a:buChar char="•"/>
            </a:pPr>
            <a:r>
              <a:rPr lang="en-US" sz="1600" dirty="0"/>
              <a:t>I take nothing behavior personally, another’s behavior has little effect on me</a:t>
            </a:r>
          </a:p>
          <a:p>
            <a:pPr marL="749300" lvl="1" indent="-292100">
              <a:buFont typeface="Arial" panose="020B0604020202020204" pitchFamily="34" charset="0"/>
              <a:buChar char="•"/>
            </a:pPr>
            <a:r>
              <a:rPr lang="en-US" sz="1600" dirty="0"/>
              <a:t>Integrating insights improve my understanding about this journey; thus teaching or sharing brings me joy and peace</a:t>
            </a:r>
          </a:p>
          <a:p>
            <a:endParaRPr lang="en-US" sz="1200" dirty="0"/>
          </a:p>
          <a:p>
            <a:r>
              <a:rPr lang="en-US" sz="2000" dirty="0"/>
              <a:t>Live life as real self as higher self integrates into my body, finally </a:t>
            </a:r>
            <a:r>
              <a:rPr lang="en-US" sz="2000" b="1" u="sng" dirty="0"/>
              <a:t>CONSCIOUS</a:t>
            </a:r>
            <a:r>
              <a:rPr lang="en-US" sz="2000" dirty="0"/>
              <a:t> and </a:t>
            </a:r>
            <a:r>
              <a:rPr lang="en-US" sz="2000" b="1" u="sng" dirty="0"/>
              <a:t>AWAKE</a:t>
            </a:r>
            <a:r>
              <a:rPr lang="en-US" sz="2000" dirty="0"/>
              <a:t>, knowing exactly who </a:t>
            </a:r>
            <a:r>
              <a:rPr lang="en-US" sz="2000" b="1" u="sng" dirty="0"/>
              <a:t>I AM</a:t>
            </a:r>
          </a:p>
          <a:p>
            <a:pPr marL="749300" lvl="1" indent="-292100">
              <a:buFont typeface="Arial" panose="020B0604020202020204" pitchFamily="34" charset="0"/>
              <a:buChar char="•"/>
            </a:pPr>
            <a:r>
              <a:rPr lang="en-US" sz="1600" dirty="0"/>
              <a:t>Realize happiness is living in the moment, making peace with the realization that is no purpose or point to life other than experiences to further the advancement to divine oneness for all EGOs and creation</a:t>
            </a:r>
          </a:p>
          <a:p>
            <a:pPr marL="749300" lvl="1" indent="-292100">
              <a:buFont typeface="Arial" panose="020B0604020202020204" pitchFamily="34" charset="0"/>
              <a:buChar char="•"/>
            </a:pPr>
            <a:r>
              <a:rPr lang="en-US" sz="1600" dirty="0"/>
              <a:t>Personality remains, but more likely easy going and light hearted</a:t>
            </a:r>
          </a:p>
          <a:p>
            <a:pPr marL="749300" lvl="1" indent="-292100">
              <a:buFont typeface="Arial" panose="020B0604020202020204" pitchFamily="34" charset="0"/>
              <a:buChar char="•"/>
            </a:pPr>
            <a:r>
              <a:rPr lang="en-US" sz="1600" dirty="0"/>
              <a:t>My spiritual practices are done because it feels good and a natural expression of my life, not to accomplish anything</a:t>
            </a:r>
          </a:p>
          <a:p>
            <a:endParaRPr lang="en-US" sz="1200" dirty="0"/>
          </a:p>
        </p:txBody>
      </p:sp>
    </p:spTree>
    <p:extLst>
      <p:ext uri="{BB962C8B-B14F-4D97-AF65-F5344CB8AC3E}">
        <p14:creationId xmlns:p14="http://schemas.microsoft.com/office/powerpoint/2010/main" val="2992508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04801"/>
            <a:ext cx="12068432" cy="609600"/>
          </a:xfrm>
        </p:spPr>
        <p:txBody>
          <a:bodyPr>
            <a:normAutofit/>
          </a:bodyPr>
          <a:lstStyle/>
          <a:p>
            <a:r>
              <a:rPr lang="en-US" sz="3200" b="1" dirty="0">
                <a:solidFill>
                  <a:srgbClr val="C00000"/>
                </a:solidFill>
                <a:effectLst>
                  <a:outerShdw blurRad="38100" dist="38100" dir="2700000" algn="tl">
                    <a:srgbClr val="000000">
                      <a:alpha val="43137"/>
                    </a:srgbClr>
                  </a:outerShdw>
                </a:effectLst>
              </a:rPr>
              <a:t>Stage 5 Conscious Creator</a:t>
            </a:r>
          </a:p>
        </p:txBody>
      </p:sp>
      <p:sp>
        <p:nvSpPr>
          <p:cNvPr id="6" name="TextBox 5">
            <a:extLst>
              <a:ext uri="{FF2B5EF4-FFF2-40B4-BE49-F238E27FC236}">
                <a16:creationId xmlns:a16="http://schemas.microsoft.com/office/drawing/2014/main" id="{77DA48A9-C695-4122-899F-9472DDC13924}"/>
              </a:ext>
            </a:extLst>
          </p:cNvPr>
          <p:cNvSpPr txBox="1"/>
          <p:nvPr/>
        </p:nvSpPr>
        <p:spPr>
          <a:xfrm>
            <a:off x="696096" y="1025611"/>
            <a:ext cx="10639169" cy="4401205"/>
          </a:xfrm>
          <a:prstGeom prst="rect">
            <a:avLst/>
          </a:prstGeom>
          <a:noFill/>
        </p:spPr>
        <p:txBody>
          <a:bodyPr wrap="square" rtlCol="0">
            <a:spAutoFit/>
          </a:bodyPr>
          <a:lstStyle/>
          <a:p>
            <a:r>
              <a:rPr lang="en-US" sz="2000" dirty="0"/>
              <a:t>Ability to create own’s life while awake, the point and purpose of life is to experience anything I choose illustrate by consciously choosing my life’s purpose </a:t>
            </a:r>
          </a:p>
          <a:p>
            <a:endParaRPr lang="en-US" sz="2000" dirty="0"/>
          </a:p>
          <a:p>
            <a:r>
              <a:rPr lang="en-US" sz="2000" dirty="0"/>
              <a:t>Deepens attributes of Stage 4</a:t>
            </a:r>
          </a:p>
          <a:p>
            <a:endParaRPr lang="en-US" sz="2000" dirty="0"/>
          </a:p>
          <a:p>
            <a:r>
              <a:rPr lang="en-US" sz="2000" dirty="0"/>
              <a:t>Work and play merge into one, experience the fulfillment of both, not guided by inspiration or desire</a:t>
            </a:r>
          </a:p>
          <a:p>
            <a:endParaRPr lang="en-US" sz="2000" dirty="0"/>
          </a:p>
          <a:p>
            <a:r>
              <a:rPr lang="en-US" sz="2000" dirty="0"/>
              <a:t>I experience a direct connect to all of life and inspired to create in a whole new manner.  Through intuitive connections with higher intelligence I can create new paradigms for community, teaching, or leadership</a:t>
            </a:r>
          </a:p>
          <a:p>
            <a:endParaRPr lang="en-US" sz="2000" dirty="0"/>
          </a:p>
          <a:p>
            <a:r>
              <a:rPr lang="en-US" sz="2000" dirty="0"/>
              <a:t>Ability to attract others to build communities for the betterment of humanity</a:t>
            </a:r>
          </a:p>
          <a:p>
            <a:endParaRPr lang="en-US" sz="2000" dirty="0"/>
          </a:p>
          <a:p>
            <a:r>
              <a:rPr lang="en-US" sz="2000" dirty="0"/>
              <a:t>Mastering thoughts and beliefs enables me to live in the moment and still create the future</a:t>
            </a:r>
          </a:p>
        </p:txBody>
      </p:sp>
    </p:spTree>
    <p:extLst>
      <p:ext uri="{BB962C8B-B14F-4D97-AF65-F5344CB8AC3E}">
        <p14:creationId xmlns:p14="http://schemas.microsoft.com/office/powerpoint/2010/main" val="14482449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1440</Words>
  <Application>Microsoft Office PowerPoint</Application>
  <PresentationFormat>Widescreen</PresentationFormat>
  <Paragraphs>104</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Journey From Limitation/Unconsciousness to Freedom/Consciousness</vt:lpstr>
      <vt:lpstr>Who is ego or “little me” – narcissistic view of ONENESS</vt:lpstr>
      <vt:lpstr>Cynicism Stage</vt:lpstr>
      <vt:lpstr>Introspection Stage – Most Challenging and Perhaps Longest</vt:lpstr>
      <vt:lpstr>Resolutions Stage: True Self Overshadows ego</vt:lpstr>
      <vt:lpstr>Stage 5 Conscious Creator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Journey From Limitation/Unconsciousness to Freedom/Consciousness</dc:title>
  <dc:creator>Michael Blaha</dc:creator>
  <cp:lastModifiedBy>Michael Blaha</cp:lastModifiedBy>
  <cp:revision>1</cp:revision>
  <dcterms:created xsi:type="dcterms:W3CDTF">2021-11-17T23:11:30Z</dcterms:created>
  <dcterms:modified xsi:type="dcterms:W3CDTF">2021-11-17T23:12:09Z</dcterms:modified>
</cp:coreProperties>
</file>